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0" r:id="rId3"/>
    <p:sldId id="257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315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3" r:id="rId32"/>
    <p:sldId id="304" r:id="rId33"/>
    <p:sldId id="305" r:id="rId34"/>
    <p:sldId id="306" r:id="rId35"/>
    <p:sldId id="307" r:id="rId36"/>
    <p:sldId id="309" r:id="rId37"/>
    <p:sldId id="310" r:id="rId38"/>
    <p:sldId id="311" r:id="rId39"/>
    <p:sldId id="312" r:id="rId40"/>
    <p:sldId id="313" r:id="rId41"/>
    <p:sldId id="314" r:id="rId42"/>
    <p:sldId id="3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196" autoAdjust="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85082-98A0-4331-ABBD-3740F523941E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2C321-0129-4A70-825A-78EB58E15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09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52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28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41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3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0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14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43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82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308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059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4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666666"/>
              </a:solidFill>
              <a:effectLst/>
              <a:latin typeface="mul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189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510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515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96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020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337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026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62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3883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236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443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2049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114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9992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917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848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688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550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endParaRPr lang="en-IN" sz="18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55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17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47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21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878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25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C321-0129-4A70-825A-78EB58E1564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63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3982-D5C3-49A8-8206-9BFAE87FC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01A4A-EE11-4A79-A0D0-932621284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E3CAB-2958-443C-A1F1-9AE28A5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306B5-6B76-4CEF-8E69-9604B3D7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AE247-846E-494B-B457-F00BCA67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7C28-6F22-4C5A-AAE8-84BF0032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C9DA0-AAED-4477-AAB5-1D2FEBA4D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89DD7-43A8-42BB-85EC-0B1428D4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2E686-866A-4040-B89D-875E5424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B5E43-EB3F-47F2-BF82-0925E889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8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C0373-C984-40F4-82D5-000645053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C52C1-39D6-41E0-B1D0-082B57A2C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8EB31-15B7-418F-A2C7-43F0E859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D9377-5747-476F-A941-650D76B4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CF7E5-5A3C-465A-ACFB-173E542B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DE3D-A57D-441B-A164-6001AC9EA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B5E9A-4843-4F7B-8F06-BB545DA40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A9C02-D203-4B73-8C0B-EE424289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17682-30A8-46E1-8D2F-A077F663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177E0-061C-4534-8BCC-0BCED290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3EC3-5D8F-41A9-A347-010E01D8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A3DC6-373A-42A5-A226-9831210E8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E1E59-721D-4724-AFAE-38566F41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9DCA5-93A9-41A9-95B3-92F578A53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A6D9-4281-4528-A703-16D38D69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8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B78A9-89D3-458C-883E-EFB33146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D2D4-2907-4874-AA42-3E6D74FE1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75085-D8C8-4BA8-9081-5F5F3201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EC70-C9EA-4557-AA48-D9D5F2FA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24620-0E17-4464-AD7F-1708EF6C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89A08-C145-4A4A-99ED-BC61CE05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5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3F6A-3A8F-4B09-8B46-F6ECA7213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6E429-38E6-4827-9E02-825D13582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50AFD-148D-4813-A8D7-B2EA79F1F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432D5-7C09-40AC-92FB-CBEE3506D3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5CE845-810A-4D31-AE0A-82546E293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F0784-C596-4128-8141-7106896DF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DE3B9-37F2-4966-ABC9-2DA90C90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1C0D95-F179-4C1B-ADB7-746B29E2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1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5B6C-0237-4292-94A2-D2FACA46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1D5B0-9166-401D-90F4-6A69EFC90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13F11-73B6-4610-8722-655628E4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5451C-4768-40C9-B287-EAD71439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64194-9123-4722-924A-7765C25D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24873-88DC-4D5F-BF45-E0500B13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BF23A-21AB-4D4C-AFBA-F0BE838D7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5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548B-9378-4292-9015-2C1BC6B3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B867-1C96-4382-8301-55638E6B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928B4-B8E3-42DC-BF74-0ED42C505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5B0B5-2E10-475D-A5A6-F27C388A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898B7-7992-4588-BE61-918ECB16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234FC-BC9A-4968-A775-DCFA8CDB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0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17C1-F4A3-456A-BC9D-F2625F09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FEBCB-9158-4C67-9A4A-A27CCA572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B5652-6864-4718-B7BE-7536284CE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D0E9D-BD18-4978-AC48-EBA9C303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5ACA6-3CA1-46B8-A7FE-EDCC6BDA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3B34B-8312-4406-A54C-D7F81234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80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BBA88-DAB7-48CA-B2B0-619616C0D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4E90F-A5DD-4ED4-994D-ED009527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F1FFF-5AA9-4504-A222-6476B6B42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7548A-61EA-41A6-BBCE-8F9F0DB5934C}" type="datetimeFigureOut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505A2-C67F-4C13-91C8-7AF509FB5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F9803-D71A-4AC8-B306-B64BA18F7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42770-47E3-4CC0-B6E7-B51335A390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99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aud.org/top-ten-scams-2021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hyperlink" Target="https://www.kaggle.com/kartik2112/fraud-detection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EBA04E96-FA3E-4702-BBAA-5CDFFB6C3D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6" y="2028891"/>
            <a:ext cx="6375775" cy="353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67EB8D-92D8-4DB1-B387-2CBD2AA3A043}"/>
              </a:ext>
            </a:extLst>
          </p:cNvPr>
          <p:cNvSpPr txBox="1"/>
          <p:nvPr/>
        </p:nvSpPr>
        <p:spPr>
          <a:xfrm>
            <a:off x="575672" y="846"/>
            <a:ext cx="10784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Machine Learning and Deep Learning Use Case</a:t>
            </a:r>
          </a:p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Credit Card Fraud Detection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FF6037-8F71-4F00-9582-5BF141F54625}"/>
              </a:ext>
            </a:extLst>
          </p:cNvPr>
          <p:cNvSpPr txBox="1"/>
          <p:nvPr/>
        </p:nvSpPr>
        <p:spPr>
          <a:xfrm>
            <a:off x="867707" y="4144819"/>
            <a:ext cx="37898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TEAM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DEVY RATNASARI(**309)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GOPIKA SHAJI(**568)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OLUWOLE   AYODELE(**448)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PRIYANKA SINGH(**824)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SAURAV BISHT(**875)</a:t>
            </a:r>
          </a:p>
          <a:p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2118F-697B-4040-AC72-76BA0D1B01AA}"/>
              </a:ext>
            </a:extLst>
          </p:cNvPr>
          <p:cNvSpPr txBox="1"/>
          <p:nvPr/>
        </p:nvSpPr>
        <p:spPr>
          <a:xfrm>
            <a:off x="867707" y="3416688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AIDI CAPSTONE – AIDI 1003-02</a:t>
            </a:r>
          </a:p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FACILITATOR – REZA DIBAJ</a:t>
            </a:r>
          </a:p>
        </p:txBody>
      </p:sp>
    </p:spTree>
    <p:extLst>
      <p:ext uri="{BB962C8B-B14F-4D97-AF65-F5344CB8AC3E}">
        <p14:creationId xmlns:p14="http://schemas.microsoft.com/office/powerpoint/2010/main" val="3974000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Checking for Null Values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3A0FBE-C997-4170-8D3E-9C958AEC7518}"/>
              </a:ext>
            </a:extLst>
          </p:cNvPr>
          <p:cNvSpPr txBox="1"/>
          <p:nvPr/>
        </p:nvSpPr>
        <p:spPr>
          <a:xfrm>
            <a:off x="5054058" y="2044005"/>
            <a:ext cx="6593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 case they exists, replace them with mean to avoid data loss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A9BDB-97E2-4A9B-BC85-EAA0D0A5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8" y="684935"/>
            <a:ext cx="3827122" cy="6026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75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Target Variable Distribution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DD320-ED85-4201-8E95-B0A1E64C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91" y="789585"/>
            <a:ext cx="4629260" cy="1450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238A4-DA3A-4FEA-85F3-33CC7457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112" y="3394099"/>
            <a:ext cx="4522183" cy="1602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F33918-69B9-45C7-9785-ED7A458B91E8}"/>
              </a:ext>
            </a:extLst>
          </p:cNvPr>
          <p:cNvSpPr txBox="1"/>
          <p:nvPr/>
        </p:nvSpPr>
        <p:spPr>
          <a:xfrm>
            <a:off x="5569583" y="789585"/>
            <a:ext cx="58484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Imbalanced ratio is 99.47: 0.52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99% of the Observations in the dataset belong to Class 0 (Non-Fraudulent Transactions)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16360-3BDE-4205-A091-8BA7453B2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05" y="2825161"/>
            <a:ext cx="7165070" cy="367338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7F4E2-3078-465A-9792-BD76B9D19B1E}"/>
              </a:ext>
            </a:extLst>
          </p:cNvPr>
          <p:cNvCxnSpPr>
            <a:cxnSpLocks/>
          </p:cNvCxnSpPr>
          <p:nvPr/>
        </p:nvCxnSpPr>
        <p:spPr>
          <a:xfrm flipV="1">
            <a:off x="6366076" y="4907666"/>
            <a:ext cx="2500132" cy="8774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8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 Variables Data Distribution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CE2CA8-DF86-46C6-A760-DA9F4870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7" y="789585"/>
            <a:ext cx="5943600" cy="2879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F948C1-F5D2-4A5A-8AF7-87EC4E2D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97" y="3773325"/>
            <a:ext cx="5943600" cy="2840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8FF378-D3F1-4E78-90C5-3AF3D94FDFA8}"/>
              </a:ext>
            </a:extLst>
          </p:cNvPr>
          <p:cNvSpPr txBox="1"/>
          <p:nvPr/>
        </p:nvSpPr>
        <p:spPr>
          <a:xfrm>
            <a:off x="7514130" y="1937997"/>
            <a:ext cx="3840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Uniform distribution - unnamed, zip and </a:t>
            </a:r>
            <a:r>
              <a:rPr lang="en-US" sz="2800" dirty="0" err="1"/>
              <a:t>unix_time</a:t>
            </a:r>
            <a:r>
              <a:rPr lang="en-US" sz="28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Normal distribution - </a:t>
            </a:r>
            <a:r>
              <a:rPr lang="en-US" sz="2800" dirty="0" err="1"/>
              <a:t>lat</a:t>
            </a:r>
            <a:r>
              <a:rPr lang="en-US" sz="2800" dirty="0"/>
              <a:t>, long, dob, age, </a:t>
            </a:r>
            <a:r>
              <a:rPr lang="en-US" sz="2800" dirty="0" err="1"/>
              <a:t>merch_lat</a:t>
            </a:r>
            <a:r>
              <a:rPr lang="en-US" sz="2800" dirty="0"/>
              <a:t>, </a:t>
            </a:r>
            <a:r>
              <a:rPr lang="en-US" sz="2800" dirty="0" err="1"/>
              <a:t>merch_long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993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Addressing Categorical Data – Implementing Label Encoder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2269B-3EB1-4053-B2D9-3B1CE40F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80" y="1238933"/>
            <a:ext cx="9317239" cy="1200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62871-45E5-42D5-B991-20C0E1FA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419" y="2541909"/>
            <a:ext cx="6253386" cy="4090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79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 Correlation Using Heatmap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70F03-4334-4F6C-BB7A-672A2A4F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93" y="684935"/>
            <a:ext cx="10020342" cy="5114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415CF-5B2D-4578-B799-5E12319A84E7}"/>
              </a:ext>
            </a:extLst>
          </p:cNvPr>
          <p:cNvSpPr txBox="1"/>
          <p:nvPr/>
        </p:nvSpPr>
        <p:spPr>
          <a:xfrm>
            <a:off x="1094793" y="5971793"/>
            <a:ext cx="5046563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r>
              <a:rPr lang="en-US" sz="2800" dirty="0"/>
              <a:t>Correlation</a:t>
            </a:r>
            <a:r>
              <a:rPr lang="en-US" sz="20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Threshold</a:t>
            </a:r>
            <a:r>
              <a:rPr lang="en-US" sz="20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=</a:t>
            </a:r>
            <a:r>
              <a:rPr lang="en-US" sz="200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0.95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84795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Dropping Other Unfavorable Columns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415CF-5B2D-4578-B799-5E12319A84E7}"/>
              </a:ext>
            </a:extLst>
          </p:cNvPr>
          <p:cNvSpPr txBox="1"/>
          <p:nvPr/>
        </p:nvSpPr>
        <p:spPr>
          <a:xfrm>
            <a:off x="288403" y="2854099"/>
            <a:ext cx="5046563" cy="310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r>
              <a:rPr lang="en-US" sz="2800" dirty="0"/>
              <a:t>Not contributing to the analysis</a:t>
            </a:r>
          </a:p>
          <a:p>
            <a:pPr marL="457200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Unnamed</a:t>
            </a:r>
          </a:p>
          <a:p>
            <a:pPr marL="457200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First</a:t>
            </a:r>
          </a:p>
          <a:p>
            <a:pPr marL="457200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Last</a:t>
            </a:r>
          </a:p>
          <a:p>
            <a:pPr marL="457200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 err="1"/>
              <a:t>Trans_num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4039C-A743-4AEB-BB7C-18D4FD05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3" y="992323"/>
            <a:ext cx="11528612" cy="1415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30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Addressing Target Label Imbalance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67E7B-FDC0-48B4-A870-51688220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4" y="1176868"/>
            <a:ext cx="5428082" cy="4760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55961-D908-4BE7-862A-009E909D0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6868"/>
            <a:ext cx="5945537" cy="4760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3227410-0AE6-4762-908B-C732335A6A9A}"/>
              </a:ext>
            </a:extLst>
          </p:cNvPr>
          <p:cNvSpPr/>
          <p:nvPr/>
        </p:nvSpPr>
        <p:spPr>
          <a:xfrm>
            <a:off x="5532699" y="3055716"/>
            <a:ext cx="563301" cy="8681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01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Scaling and Data Split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591C9-054A-47AE-A5D5-EB8DD6DE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65" y="1136137"/>
            <a:ext cx="10834869" cy="3130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4D765-7D38-45CD-962B-9A83BFB9B098}"/>
              </a:ext>
            </a:extLst>
          </p:cNvPr>
          <p:cNvSpPr txBox="1"/>
          <p:nvPr/>
        </p:nvSpPr>
        <p:spPr>
          <a:xfrm>
            <a:off x="678565" y="4613451"/>
            <a:ext cx="10097465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Fit all the data points between the range of 0 to 1 </a:t>
            </a:r>
          </a:p>
        </p:txBody>
      </p:sp>
    </p:spTree>
    <p:extLst>
      <p:ext uri="{BB962C8B-B14F-4D97-AF65-F5344CB8AC3E}">
        <p14:creationId xmlns:p14="http://schemas.microsoft.com/office/powerpoint/2010/main" val="3342837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EA14C-8C66-4EC7-B893-28AF3FEC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24" r="1" b="7936"/>
          <a:stretch/>
        </p:blipFill>
        <p:spPr>
          <a:xfrm>
            <a:off x="0" y="0"/>
            <a:ext cx="12196243" cy="6876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890E5-ED37-4391-B10F-D19894EF1836}"/>
              </a:ext>
            </a:extLst>
          </p:cNvPr>
          <p:cNvSpPr/>
          <p:nvPr/>
        </p:nvSpPr>
        <p:spPr>
          <a:xfrm>
            <a:off x="0" y="3188766"/>
            <a:ext cx="12192000" cy="6608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D1B331-6736-4E1B-8A75-7141B15EC012}"/>
              </a:ext>
            </a:extLst>
          </p:cNvPr>
          <p:cNvSpPr txBox="1"/>
          <p:nvPr/>
        </p:nvSpPr>
        <p:spPr>
          <a:xfrm>
            <a:off x="161704" y="322668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Algorithms Implementation &amp; Tuning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Algorithms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AD55E-7B75-4944-B56C-54E48EEA9918}"/>
              </a:ext>
            </a:extLst>
          </p:cNvPr>
          <p:cNvSpPr txBox="1"/>
          <p:nvPr/>
        </p:nvSpPr>
        <p:spPr>
          <a:xfrm>
            <a:off x="1586505" y="1097592"/>
            <a:ext cx="7931153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7 machine learning algorithms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Logistic Regression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Random Forest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Decision Tree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SVM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KNN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ANN</a:t>
            </a:r>
          </a:p>
          <a:p>
            <a:pPr marL="914400" lvl="1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CNN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0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Top 5 Scams of 2021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DCF1B9F-D21E-4EF0-9030-07EEA1818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32773"/>
              </p:ext>
            </p:extLst>
          </p:nvPr>
        </p:nvGraphicFramePr>
        <p:xfrm>
          <a:off x="1466391" y="964765"/>
          <a:ext cx="9242457" cy="4936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819">
                  <a:extLst>
                    <a:ext uri="{9D8B030D-6E8A-4147-A177-3AD203B41FA5}">
                      <a16:colId xmlns:a16="http://schemas.microsoft.com/office/drawing/2014/main" val="1043528898"/>
                    </a:ext>
                  </a:extLst>
                </a:gridCol>
                <a:gridCol w="3080819">
                  <a:extLst>
                    <a:ext uri="{9D8B030D-6E8A-4147-A177-3AD203B41FA5}">
                      <a16:colId xmlns:a16="http://schemas.microsoft.com/office/drawing/2014/main" val="3235882254"/>
                    </a:ext>
                  </a:extLst>
                </a:gridCol>
                <a:gridCol w="3080819">
                  <a:extLst>
                    <a:ext uri="{9D8B030D-6E8A-4147-A177-3AD203B41FA5}">
                      <a16:colId xmlns:a16="http://schemas.microsoft.com/office/drawing/2014/main" val="2843568491"/>
                    </a:ext>
                  </a:extLst>
                </a:gridCol>
              </a:tblGrid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Scam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% of Total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Loss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925122"/>
                  </a:ext>
                </a:extLst>
              </a:tr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Prizes/Free Gifts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35.23%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795662"/>
                  </a:ext>
                </a:extLst>
              </a:tr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Internet: Gen Merchandise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19.58%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11349"/>
                  </a:ext>
                </a:extLst>
              </a:tr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Phishing/Spoofing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417078"/>
                  </a:ext>
                </a:extLst>
              </a:tr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Fake Check Scams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5.59%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33922"/>
                  </a:ext>
                </a:extLst>
              </a:tr>
              <a:tr h="822736">
                <a:tc>
                  <a:txBody>
                    <a:bodyPr/>
                    <a:lstStyle/>
                    <a:p>
                      <a:r>
                        <a:rPr lang="en-US" dirty="0"/>
                        <a:t>Friendship and Sweetheart Swindle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3.35%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54278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FB27DD-3F94-4D5C-B4E0-AA3CC612A579}"/>
              </a:ext>
            </a:extLst>
          </p:cNvPr>
          <p:cNvSpPr txBox="1"/>
          <p:nvPr/>
        </p:nvSpPr>
        <p:spPr>
          <a:xfrm>
            <a:off x="1442303" y="6165129"/>
            <a:ext cx="5552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: </a:t>
            </a:r>
            <a:r>
              <a:rPr lang="en-US" sz="1100" dirty="0">
                <a:hlinkClick r:id="rId3"/>
              </a:rPr>
              <a:t>https://fraud.org/top-ten-scams-2021/</a:t>
            </a:r>
            <a:r>
              <a:rPr lang="en-US" sz="1100" dirty="0"/>
              <a:t> 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536278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111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Hyperparameter tuning using 10-fold cross validation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9E657-5B65-4B11-A27F-474CB5144B63}"/>
              </a:ext>
            </a:extLst>
          </p:cNvPr>
          <p:cNvSpPr/>
          <p:nvPr/>
        </p:nvSpPr>
        <p:spPr>
          <a:xfrm>
            <a:off x="1014060" y="1006997"/>
            <a:ext cx="10016613" cy="4362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2F388-7DB4-4819-8414-392991A886ED}"/>
              </a:ext>
            </a:extLst>
          </p:cNvPr>
          <p:cNvSpPr/>
          <p:nvPr/>
        </p:nvSpPr>
        <p:spPr>
          <a:xfrm>
            <a:off x="1014061" y="1738132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EA7C82-5B72-47C4-8FD6-A8B067C9188B}"/>
              </a:ext>
            </a:extLst>
          </p:cNvPr>
          <p:cNvSpPr/>
          <p:nvPr/>
        </p:nvSpPr>
        <p:spPr>
          <a:xfrm>
            <a:off x="7937652" y="1738132"/>
            <a:ext cx="3093021" cy="436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DA630-C0E5-4629-A155-39568B13F786}"/>
              </a:ext>
            </a:extLst>
          </p:cNvPr>
          <p:cNvSpPr/>
          <p:nvPr/>
        </p:nvSpPr>
        <p:spPr>
          <a:xfrm>
            <a:off x="1039137" y="3071149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3F71EA-8AEB-4D4C-8253-993D9CF6B056}"/>
              </a:ext>
            </a:extLst>
          </p:cNvPr>
          <p:cNvSpPr/>
          <p:nvPr/>
        </p:nvSpPr>
        <p:spPr>
          <a:xfrm>
            <a:off x="1041065" y="3721261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FBA3EA-7B42-474D-85E2-76EC066D048A}"/>
              </a:ext>
            </a:extLst>
          </p:cNvPr>
          <p:cNvSpPr/>
          <p:nvPr/>
        </p:nvSpPr>
        <p:spPr>
          <a:xfrm>
            <a:off x="1042991" y="4406097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6AE6F0-9011-4DD0-8011-1AAEDE094AF5}"/>
              </a:ext>
            </a:extLst>
          </p:cNvPr>
          <p:cNvSpPr/>
          <p:nvPr/>
        </p:nvSpPr>
        <p:spPr>
          <a:xfrm>
            <a:off x="1039137" y="5856790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3A4ABF-18CF-4A09-83BE-FBE409817966}"/>
              </a:ext>
            </a:extLst>
          </p:cNvPr>
          <p:cNvCxnSpPr/>
          <p:nvPr/>
        </p:nvCxnSpPr>
        <p:spPr>
          <a:xfrm>
            <a:off x="1039137" y="2708476"/>
            <a:ext cx="670625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89830F3-56D6-4F90-82D9-0043BBA6D7E6}"/>
              </a:ext>
            </a:extLst>
          </p:cNvPr>
          <p:cNvSpPr txBox="1"/>
          <p:nvPr/>
        </p:nvSpPr>
        <p:spPr>
          <a:xfrm>
            <a:off x="3760251" y="2384383"/>
            <a:ext cx="1273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10 Folds</a:t>
            </a:r>
            <a:endParaRPr lang="en-IN" sz="16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AB6F5C0-CCCA-44BD-B37E-3BBB2CDCF65D}"/>
              </a:ext>
            </a:extLst>
          </p:cNvPr>
          <p:cNvCxnSpPr>
            <a:cxnSpLocks/>
          </p:cNvCxnSpPr>
          <p:nvPr/>
        </p:nvCxnSpPr>
        <p:spPr>
          <a:xfrm>
            <a:off x="4392264" y="3076192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38F0AA-7B12-4B92-BAC3-B9F93D959A97}"/>
              </a:ext>
            </a:extLst>
          </p:cNvPr>
          <p:cNvCxnSpPr>
            <a:cxnSpLocks/>
          </p:cNvCxnSpPr>
          <p:nvPr/>
        </p:nvCxnSpPr>
        <p:spPr>
          <a:xfrm>
            <a:off x="7160544" y="3066542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9E7FBC5-FC06-4864-A329-A67E3D2AFFA0}"/>
              </a:ext>
            </a:extLst>
          </p:cNvPr>
          <p:cNvCxnSpPr>
            <a:cxnSpLocks/>
          </p:cNvCxnSpPr>
          <p:nvPr/>
        </p:nvCxnSpPr>
        <p:spPr>
          <a:xfrm>
            <a:off x="6537438" y="3080045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2D7513-0EBA-435D-B97A-E87BC6BA022D}"/>
              </a:ext>
            </a:extLst>
          </p:cNvPr>
          <p:cNvCxnSpPr>
            <a:cxnSpLocks/>
          </p:cNvCxnSpPr>
          <p:nvPr/>
        </p:nvCxnSpPr>
        <p:spPr>
          <a:xfrm>
            <a:off x="5902761" y="3081971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F26D7F-6AC6-4E2F-BBD9-6752A4B30E8B}"/>
              </a:ext>
            </a:extLst>
          </p:cNvPr>
          <p:cNvCxnSpPr>
            <a:cxnSpLocks/>
          </p:cNvCxnSpPr>
          <p:nvPr/>
        </p:nvCxnSpPr>
        <p:spPr>
          <a:xfrm>
            <a:off x="5163913" y="3072325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50B8F5-326D-4B3C-85F3-2564AD5AC7F5}"/>
              </a:ext>
            </a:extLst>
          </p:cNvPr>
          <p:cNvCxnSpPr>
            <a:cxnSpLocks/>
          </p:cNvCxnSpPr>
          <p:nvPr/>
        </p:nvCxnSpPr>
        <p:spPr>
          <a:xfrm>
            <a:off x="3688132" y="3078121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E7EF0F-9674-464E-90A5-347276348886}"/>
              </a:ext>
            </a:extLst>
          </p:cNvPr>
          <p:cNvCxnSpPr>
            <a:cxnSpLocks/>
          </p:cNvCxnSpPr>
          <p:nvPr/>
        </p:nvCxnSpPr>
        <p:spPr>
          <a:xfrm>
            <a:off x="2995579" y="3068474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25E8EA-6788-4644-B8E2-E5FC023BF12E}"/>
              </a:ext>
            </a:extLst>
          </p:cNvPr>
          <p:cNvCxnSpPr>
            <a:cxnSpLocks/>
          </p:cNvCxnSpPr>
          <p:nvPr/>
        </p:nvCxnSpPr>
        <p:spPr>
          <a:xfrm>
            <a:off x="2291451" y="3081978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682FE4-D5E8-4814-8B98-630802A59E79}"/>
              </a:ext>
            </a:extLst>
          </p:cNvPr>
          <p:cNvCxnSpPr>
            <a:cxnSpLocks/>
          </p:cNvCxnSpPr>
          <p:nvPr/>
        </p:nvCxnSpPr>
        <p:spPr>
          <a:xfrm>
            <a:off x="1645201" y="3060755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BD15868-4347-4754-8A3D-E5F8A0EDD632}"/>
              </a:ext>
            </a:extLst>
          </p:cNvPr>
          <p:cNvSpPr/>
          <p:nvPr/>
        </p:nvSpPr>
        <p:spPr>
          <a:xfrm>
            <a:off x="1052201" y="3069751"/>
            <a:ext cx="581318" cy="436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C05A03-88F4-4FC5-B7B0-C7FD6F04973D}"/>
              </a:ext>
            </a:extLst>
          </p:cNvPr>
          <p:cNvSpPr/>
          <p:nvPr/>
        </p:nvSpPr>
        <p:spPr>
          <a:xfrm>
            <a:off x="1041066" y="3709691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53651-5BBF-4A11-9EA0-437473FC5A2D}"/>
              </a:ext>
            </a:extLst>
          </p:cNvPr>
          <p:cNvCxnSpPr>
            <a:cxnSpLocks/>
          </p:cNvCxnSpPr>
          <p:nvPr/>
        </p:nvCxnSpPr>
        <p:spPr>
          <a:xfrm>
            <a:off x="4394193" y="3714734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EC87C7-1E9B-46AE-BD5E-C079E87B012C}"/>
              </a:ext>
            </a:extLst>
          </p:cNvPr>
          <p:cNvCxnSpPr>
            <a:cxnSpLocks/>
          </p:cNvCxnSpPr>
          <p:nvPr/>
        </p:nvCxnSpPr>
        <p:spPr>
          <a:xfrm>
            <a:off x="7162473" y="3705084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D0E6D7F-B45E-4DEB-8F87-46113D6CD093}"/>
              </a:ext>
            </a:extLst>
          </p:cNvPr>
          <p:cNvCxnSpPr>
            <a:cxnSpLocks/>
          </p:cNvCxnSpPr>
          <p:nvPr/>
        </p:nvCxnSpPr>
        <p:spPr>
          <a:xfrm>
            <a:off x="6539367" y="371858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96D1A2-6B00-4174-A5FF-4FB7A3B82CA0}"/>
              </a:ext>
            </a:extLst>
          </p:cNvPr>
          <p:cNvCxnSpPr>
            <a:cxnSpLocks/>
          </p:cNvCxnSpPr>
          <p:nvPr/>
        </p:nvCxnSpPr>
        <p:spPr>
          <a:xfrm>
            <a:off x="5904690" y="3720513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3D152C-F5F3-4C2E-B3E7-F6B779FC2168}"/>
              </a:ext>
            </a:extLst>
          </p:cNvPr>
          <p:cNvCxnSpPr>
            <a:cxnSpLocks/>
          </p:cNvCxnSpPr>
          <p:nvPr/>
        </p:nvCxnSpPr>
        <p:spPr>
          <a:xfrm>
            <a:off x="5165842" y="371086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0F3524-CABB-4177-87E2-E0884666DFE9}"/>
              </a:ext>
            </a:extLst>
          </p:cNvPr>
          <p:cNvCxnSpPr>
            <a:cxnSpLocks/>
          </p:cNvCxnSpPr>
          <p:nvPr/>
        </p:nvCxnSpPr>
        <p:spPr>
          <a:xfrm>
            <a:off x="3690061" y="3716663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24A1B6-956E-4141-895D-D1C4A99ABBFA}"/>
              </a:ext>
            </a:extLst>
          </p:cNvPr>
          <p:cNvCxnSpPr>
            <a:cxnSpLocks/>
          </p:cNvCxnSpPr>
          <p:nvPr/>
        </p:nvCxnSpPr>
        <p:spPr>
          <a:xfrm>
            <a:off x="2997508" y="3707016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F29DDE-1D37-422E-8C28-B1100320980E}"/>
              </a:ext>
            </a:extLst>
          </p:cNvPr>
          <p:cNvCxnSpPr>
            <a:cxnSpLocks/>
          </p:cNvCxnSpPr>
          <p:nvPr/>
        </p:nvCxnSpPr>
        <p:spPr>
          <a:xfrm>
            <a:off x="2293380" y="3720520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F72267D-4ED7-4333-8739-216D98BA209E}"/>
              </a:ext>
            </a:extLst>
          </p:cNvPr>
          <p:cNvCxnSpPr>
            <a:cxnSpLocks/>
          </p:cNvCxnSpPr>
          <p:nvPr/>
        </p:nvCxnSpPr>
        <p:spPr>
          <a:xfrm>
            <a:off x="1647130" y="369929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6039CBA-91E7-498A-986B-66C1CD39CDF7}"/>
              </a:ext>
            </a:extLst>
          </p:cNvPr>
          <p:cNvSpPr/>
          <p:nvPr/>
        </p:nvSpPr>
        <p:spPr>
          <a:xfrm>
            <a:off x="1619800" y="3708293"/>
            <a:ext cx="673585" cy="436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43D6D7-9F00-48CC-8C94-EF1BC315050C}"/>
              </a:ext>
            </a:extLst>
          </p:cNvPr>
          <p:cNvSpPr/>
          <p:nvPr/>
        </p:nvSpPr>
        <p:spPr>
          <a:xfrm>
            <a:off x="1042991" y="4429244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F4DAC4-E56C-45B2-88AF-A1A6593698EF}"/>
              </a:ext>
            </a:extLst>
          </p:cNvPr>
          <p:cNvSpPr/>
          <p:nvPr/>
        </p:nvSpPr>
        <p:spPr>
          <a:xfrm>
            <a:off x="1042992" y="4417674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3ABB71-3CB4-44C9-A05E-72E39C663CE6}"/>
              </a:ext>
            </a:extLst>
          </p:cNvPr>
          <p:cNvCxnSpPr>
            <a:cxnSpLocks/>
          </p:cNvCxnSpPr>
          <p:nvPr/>
        </p:nvCxnSpPr>
        <p:spPr>
          <a:xfrm>
            <a:off x="4396119" y="442271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784F58A-7997-463F-8787-449732D73F6A}"/>
              </a:ext>
            </a:extLst>
          </p:cNvPr>
          <p:cNvCxnSpPr>
            <a:cxnSpLocks/>
          </p:cNvCxnSpPr>
          <p:nvPr/>
        </p:nvCxnSpPr>
        <p:spPr>
          <a:xfrm>
            <a:off x="7164399" y="441306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54359E-B0CB-451A-A18F-8FE8336FF38E}"/>
              </a:ext>
            </a:extLst>
          </p:cNvPr>
          <p:cNvCxnSpPr>
            <a:cxnSpLocks/>
          </p:cNvCxnSpPr>
          <p:nvPr/>
        </p:nvCxnSpPr>
        <p:spPr>
          <a:xfrm>
            <a:off x="6541293" y="4426570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330F607-C193-4551-9256-0AACD375BDE9}"/>
              </a:ext>
            </a:extLst>
          </p:cNvPr>
          <p:cNvCxnSpPr>
            <a:cxnSpLocks/>
          </p:cNvCxnSpPr>
          <p:nvPr/>
        </p:nvCxnSpPr>
        <p:spPr>
          <a:xfrm>
            <a:off x="5906616" y="4428496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4D98C81-517B-4FB0-BC61-ABB790B1276F}"/>
              </a:ext>
            </a:extLst>
          </p:cNvPr>
          <p:cNvCxnSpPr>
            <a:cxnSpLocks/>
          </p:cNvCxnSpPr>
          <p:nvPr/>
        </p:nvCxnSpPr>
        <p:spPr>
          <a:xfrm>
            <a:off x="5167768" y="4418850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7B62DD-5F80-470D-B2BF-9B06CDD97302}"/>
              </a:ext>
            </a:extLst>
          </p:cNvPr>
          <p:cNvCxnSpPr>
            <a:cxnSpLocks/>
          </p:cNvCxnSpPr>
          <p:nvPr/>
        </p:nvCxnSpPr>
        <p:spPr>
          <a:xfrm>
            <a:off x="3691987" y="4424646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52182F-4AD0-48BA-995F-51C5C563E1C6}"/>
              </a:ext>
            </a:extLst>
          </p:cNvPr>
          <p:cNvCxnSpPr>
            <a:cxnSpLocks/>
          </p:cNvCxnSpPr>
          <p:nvPr/>
        </p:nvCxnSpPr>
        <p:spPr>
          <a:xfrm>
            <a:off x="2999434" y="4414999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F347538-CE5C-4A37-8109-3242FF7AB11E}"/>
              </a:ext>
            </a:extLst>
          </p:cNvPr>
          <p:cNvCxnSpPr>
            <a:cxnSpLocks/>
          </p:cNvCxnSpPr>
          <p:nvPr/>
        </p:nvCxnSpPr>
        <p:spPr>
          <a:xfrm>
            <a:off x="2295306" y="4428503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EBD7CA-17E9-4C95-8617-B0C869C053D5}"/>
              </a:ext>
            </a:extLst>
          </p:cNvPr>
          <p:cNvCxnSpPr>
            <a:cxnSpLocks/>
          </p:cNvCxnSpPr>
          <p:nvPr/>
        </p:nvCxnSpPr>
        <p:spPr>
          <a:xfrm>
            <a:off x="1649056" y="4407280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7BAA1EB-96C9-4E37-8386-20BE5A0C207E}"/>
              </a:ext>
            </a:extLst>
          </p:cNvPr>
          <p:cNvSpPr/>
          <p:nvPr/>
        </p:nvSpPr>
        <p:spPr>
          <a:xfrm>
            <a:off x="2293059" y="4416276"/>
            <a:ext cx="717631" cy="436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D8C8D2-E200-47DD-A8A7-7EC79F93EE7D}"/>
              </a:ext>
            </a:extLst>
          </p:cNvPr>
          <p:cNvSpPr/>
          <p:nvPr/>
        </p:nvSpPr>
        <p:spPr>
          <a:xfrm>
            <a:off x="1044918" y="5854864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1FD4D3A-217F-49ED-9094-9157A58ED839}"/>
              </a:ext>
            </a:extLst>
          </p:cNvPr>
          <p:cNvSpPr/>
          <p:nvPr/>
        </p:nvSpPr>
        <p:spPr>
          <a:xfrm>
            <a:off x="1044918" y="5878011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60B4DF0-A3BE-46E8-9154-297AD5CBA491}"/>
              </a:ext>
            </a:extLst>
          </p:cNvPr>
          <p:cNvSpPr/>
          <p:nvPr/>
        </p:nvSpPr>
        <p:spPr>
          <a:xfrm>
            <a:off x="1044919" y="5866441"/>
            <a:ext cx="6706254" cy="436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948FD39-691E-4733-BB1D-8F47B4A3BACE}"/>
              </a:ext>
            </a:extLst>
          </p:cNvPr>
          <p:cNvCxnSpPr>
            <a:cxnSpLocks/>
          </p:cNvCxnSpPr>
          <p:nvPr/>
        </p:nvCxnSpPr>
        <p:spPr>
          <a:xfrm>
            <a:off x="4398046" y="5871484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746E8E-A206-44B9-BBB1-E361154DF334}"/>
              </a:ext>
            </a:extLst>
          </p:cNvPr>
          <p:cNvCxnSpPr>
            <a:cxnSpLocks/>
          </p:cNvCxnSpPr>
          <p:nvPr/>
        </p:nvCxnSpPr>
        <p:spPr>
          <a:xfrm>
            <a:off x="7166326" y="5861834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26C99A-7BC8-4EEE-BC40-A8A86A95E79F}"/>
              </a:ext>
            </a:extLst>
          </p:cNvPr>
          <p:cNvCxnSpPr>
            <a:cxnSpLocks/>
          </p:cNvCxnSpPr>
          <p:nvPr/>
        </p:nvCxnSpPr>
        <p:spPr>
          <a:xfrm>
            <a:off x="6543220" y="587533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9579B7-D5CA-4C39-9DBA-5AEDC3E0B1CD}"/>
              </a:ext>
            </a:extLst>
          </p:cNvPr>
          <p:cNvCxnSpPr>
            <a:cxnSpLocks/>
          </p:cNvCxnSpPr>
          <p:nvPr/>
        </p:nvCxnSpPr>
        <p:spPr>
          <a:xfrm>
            <a:off x="5908543" y="5877263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39A1AE3-1E38-4F58-9237-9E2F7ED21CBE}"/>
              </a:ext>
            </a:extLst>
          </p:cNvPr>
          <p:cNvCxnSpPr>
            <a:cxnSpLocks/>
          </p:cNvCxnSpPr>
          <p:nvPr/>
        </p:nvCxnSpPr>
        <p:spPr>
          <a:xfrm>
            <a:off x="5169695" y="586761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AF8D9D-67AC-45D5-B6CC-56DC96AFB933}"/>
              </a:ext>
            </a:extLst>
          </p:cNvPr>
          <p:cNvCxnSpPr>
            <a:cxnSpLocks/>
          </p:cNvCxnSpPr>
          <p:nvPr/>
        </p:nvCxnSpPr>
        <p:spPr>
          <a:xfrm>
            <a:off x="3693914" y="5873413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55E0EAB-CDEE-46D1-9825-FF7E46EBAF72}"/>
              </a:ext>
            </a:extLst>
          </p:cNvPr>
          <p:cNvCxnSpPr>
            <a:cxnSpLocks/>
          </p:cNvCxnSpPr>
          <p:nvPr/>
        </p:nvCxnSpPr>
        <p:spPr>
          <a:xfrm>
            <a:off x="3001361" y="5863766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F73E8D-03F2-43E4-97B5-A25E71D1C3C9}"/>
              </a:ext>
            </a:extLst>
          </p:cNvPr>
          <p:cNvCxnSpPr>
            <a:cxnSpLocks/>
          </p:cNvCxnSpPr>
          <p:nvPr/>
        </p:nvCxnSpPr>
        <p:spPr>
          <a:xfrm>
            <a:off x="2297233" y="5877270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70FF79E-05CC-4564-8558-BF86C5A0E16B}"/>
              </a:ext>
            </a:extLst>
          </p:cNvPr>
          <p:cNvCxnSpPr>
            <a:cxnSpLocks/>
          </p:cNvCxnSpPr>
          <p:nvPr/>
        </p:nvCxnSpPr>
        <p:spPr>
          <a:xfrm>
            <a:off x="1650983" y="5856047"/>
            <a:ext cx="0" cy="440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46BE985-5723-4561-8D1B-BAA09532FC55}"/>
              </a:ext>
            </a:extLst>
          </p:cNvPr>
          <p:cNvSpPr/>
          <p:nvPr/>
        </p:nvSpPr>
        <p:spPr>
          <a:xfrm>
            <a:off x="7177897" y="5866531"/>
            <a:ext cx="568768" cy="436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8F03764-BB3F-4B98-9430-2964A5B1588D}"/>
              </a:ext>
            </a:extLst>
          </p:cNvPr>
          <p:cNvCxnSpPr>
            <a:stCxn id="51" idx="2"/>
            <a:endCxn id="67" idx="0"/>
          </p:cNvCxnSpPr>
          <p:nvPr/>
        </p:nvCxnSpPr>
        <p:spPr>
          <a:xfrm>
            <a:off x="4396119" y="4853893"/>
            <a:ext cx="1927" cy="1012548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Right Brace 80">
            <a:extLst>
              <a:ext uri="{FF2B5EF4-FFF2-40B4-BE49-F238E27FC236}">
                <a16:creationId xmlns:a16="http://schemas.microsoft.com/office/drawing/2014/main" id="{5DCC55C2-8C86-4DF7-AAE7-74A67E466440}"/>
              </a:ext>
            </a:extLst>
          </p:cNvPr>
          <p:cNvSpPr/>
          <p:nvPr/>
        </p:nvSpPr>
        <p:spPr>
          <a:xfrm>
            <a:off x="7745391" y="3060755"/>
            <a:ext cx="644002" cy="3340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362FD9-A8C8-4FD8-8383-98F8B289F438}"/>
              </a:ext>
            </a:extLst>
          </p:cNvPr>
          <p:cNvSpPr txBox="1"/>
          <p:nvPr/>
        </p:nvSpPr>
        <p:spPr>
          <a:xfrm>
            <a:off x="8530541" y="4498694"/>
            <a:ext cx="320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Best Hyper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43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Logistic Regression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4A4BDB-BE62-4ACB-8DCE-0D4120602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2" y="680934"/>
            <a:ext cx="3797123" cy="379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59161-4869-4C5F-9185-3620962F3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735" y="680933"/>
            <a:ext cx="4980684" cy="3797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1BDE4-DE54-4AB7-A6E9-3F8EBD814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088" y="4648971"/>
            <a:ext cx="5370195" cy="1958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stCxn id="10" idx="2"/>
            <a:endCxn id="14" idx="1"/>
          </p:cNvCxnSpPr>
          <p:nvPr/>
        </p:nvCxnSpPr>
        <p:spPr>
          <a:xfrm rot="16200000" flipH="1">
            <a:off x="2104454" y="4632507"/>
            <a:ext cx="1150084" cy="841184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8470283" y="4478056"/>
            <a:ext cx="1039794" cy="115008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687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Logistic Regression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1BDE4-DE54-4AB7-A6E9-3F8EBD81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88" y="4648971"/>
            <a:ext cx="5370195" cy="1958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9" idx="2"/>
            <a:endCxn id="14" idx="1"/>
          </p:cNvCxnSpPr>
          <p:nvPr/>
        </p:nvCxnSpPr>
        <p:spPr>
          <a:xfrm rot="16200000" flipH="1">
            <a:off x="2179247" y="4707299"/>
            <a:ext cx="1119145" cy="72253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 flipV="1">
            <a:off x="8470283" y="4471163"/>
            <a:ext cx="1039794" cy="115697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9EA1940-26E9-4D3F-88AF-0F44CCC73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26" y="615641"/>
            <a:ext cx="4437301" cy="3855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50FA06-5FBF-4DC9-8A2C-743C0977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68" y="684935"/>
            <a:ext cx="4424364" cy="382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23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Random Forest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 rot="16200000" flipH="1">
            <a:off x="2063754" y="4647565"/>
            <a:ext cx="1205844" cy="86682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</p:cNvCxnSpPr>
          <p:nvPr/>
        </p:nvCxnSpPr>
        <p:spPr>
          <a:xfrm flipV="1">
            <a:off x="8470283" y="4478056"/>
            <a:ext cx="1039794" cy="115008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96D2464-56A5-40BC-A0FF-F62A7DCD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18" y="658602"/>
            <a:ext cx="3954691" cy="3819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D9C79-D357-4CFC-9B1C-60A3567DD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54" y="593797"/>
            <a:ext cx="6043480" cy="3884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C9B925-CA64-4F91-AE17-B96C51C0F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089" y="4531395"/>
            <a:ext cx="5370194" cy="2305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08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Random Forest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2230489" y="4758542"/>
            <a:ext cx="1156978" cy="582220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</p:cNvCxnSpPr>
          <p:nvPr/>
        </p:nvCxnSpPr>
        <p:spPr>
          <a:xfrm flipV="1">
            <a:off x="8470283" y="4471163"/>
            <a:ext cx="1039794" cy="115697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A22DDBE-2E36-4FED-82BB-9F923ED4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17" y="710491"/>
            <a:ext cx="4548102" cy="3760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AE7620-20E5-4BD3-A9D6-84D238D3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593" y="560489"/>
            <a:ext cx="4418968" cy="38839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BBB88A-4F15-4FBD-AFBD-4B9B36BDA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089" y="4475636"/>
            <a:ext cx="5370194" cy="2305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65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Decision Tree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63754" y="4647565"/>
            <a:ext cx="1205844" cy="86682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</p:cNvCxnSpPr>
          <p:nvPr/>
        </p:nvCxnSpPr>
        <p:spPr>
          <a:xfrm flipV="1">
            <a:off x="8470283" y="4478056"/>
            <a:ext cx="1039794" cy="115008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C65DF-82BA-425F-96B3-A63DCCEF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2" y="571148"/>
            <a:ext cx="3834748" cy="388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C275A4-FD75-4A65-86A6-E2592FA2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58" y="430199"/>
            <a:ext cx="4057086" cy="404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A4CAB9-7682-4B51-AB3E-D59E861D2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095" y="4543043"/>
            <a:ext cx="5429188" cy="2223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238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Decision Tree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63754" y="4647565"/>
            <a:ext cx="1205844" cy="86682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</p:cNvCxnSpPr>
          <p:nvPr/>
        </p:nvCxnSpPr>
        <p:spPr>
          <a:xfrm flipV="1">
            <a:off x="8470283" y="4478056"/>
            <a:ext cx="1039794" cy="115008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2A4CAB9-7682-4B51-AB3E-D59E861D2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95" y="4543043"/>
            <a:ext cx="5429188" cy="2223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F10802-BF54-4260-956F-DA71FED2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80" y="602742"/>
            <a:ext cx="4437362" cy="3848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96688A-DD2E-46C9-85EC-BC102B9AF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196" y="400606"/>
            <a:ext cx="4601452" cy="4084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64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Support Vector Machines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8" idx="2"/>
            <a:endCxn id="20" idx="1"/>
          </p:cNvCxnSpPr>
          <p:nvPr/>
        </p:nvCxnSpPr>
        <p:spPr>
          <a:xfrm rot="16200000" flipH="1">
            <a:off x="2319808" y="4519813"/>
            <a:ext cx="1228082" cy="1091225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0" idx="3"/>
            <a:endCxn id="19" idx="2"/>
          </p:cNvCxnSpPr>
          <p:nvPr/>
        </p:nvCxnSpPr>
        <p:spPr>
          <a:xfrm flipV="1">
            <a:off x="7843627" y="4654413"/>
            <a:ext cx="1701164" cy="1025054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A0A8DC8-E6B5-4D01-BE00-004C0CC9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20" y="801496"/>
            <a:ext cx="4209633" cy="3649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48DD0A-0E6D-4C20-A41B-21A795C4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975" y="540022"/>
            <a:ext cx="4209632" cy="4114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7C9917-A8C0-4AF4-AEE0-5FF59D44D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462" y="4793717"/>
            <a:ext cx="4364165" cy="1771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553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Support Vector Machines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4" idx="2"/>
            <a:endCxn id="20" idx="1"/>
          </p:cNvCxnSpPr>
          <p:nvPr/>
        </p:nvCxnSpPr>
        <p:spPr>
          <a:xfrm rot="16200000" flipH="1">
            <a:off x="2297045" y="4497050"/>
            <a:ext cx="1231026" cy="1133808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7843627" y="4579775"/>
            <a:ext cx="1801626" cy="1099692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57C9917-A8C0-4AF4-AEE0-5FF59D44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462" y="4793717"/>
            <a:ext cx="4364165" cy="1771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FFEBB4-BB4F-4CAE-8D39-97944A36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72" y="783025"/>
            <a:ext cx="4364164" cy="3665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8C0318-1BCF-46B4-B6CB-9C8F9DA2D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171" y="713127"/>
            <a:ext cx="4364163" cy="3866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16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K-Nearest Neighbors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4" idx="2"/>
            <a:endCxn id="22" idx="1"/>
          </p:cNvCxnSpPr>
          <p:nvPr/>
        </p:nvCxnSpPr>
        <p:spPr>
          <a:xfrm rot="16200000" flipH="1">
            <a:off x="1939601" y="4586615"/>
            <a:ext cx="1138578" cy="1049269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8159429" y="4614909"/>
            <a:ext cx="1833208" cy="1065630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E000034-C918-4674-9254-680D6807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9" y="770865"/>
            <a:ext cx="3752454" cy="3771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B3E49F-08FD-4DC3-8C7A-1A3FAA25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246" y="734127"/>
            <a:ext cx="3880782" cy="38807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E9B153-81EC-445E-9F0D-57C9D3E55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525" y="4647762"/>
            <a:ext cx="5125904" cy="20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EA14C-8C66-4EC7-B893-28AF3FEC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24" r="1" b="7936"/>
          <a:stretch/>
        </p:blipFill>
        <p:spPr>
          <a:xfrm>
            <a:off x="0" y="0"/>
            <a:ext cx="12196243" cy="6876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BAB919-81AC-43A9-B66C-430CF62F93CE}"/>
              </a:ext>
            </a:extLst>
          </p:cNvPr>
          <p:cNvGrpSpPr/>
          <p:nvPr/>
        </p:nvGrpSpPr>
        <p:grpSpPr>
          <a:xfrm>
            <a:off x="1171302" y="1330707"/>
            <a:ext cx="6866331" cy="4872262"/>
            <a:chOff x="1489444" y="1411941"/>
            <a:chExt cx="6866331" cy="48722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B1A597-171F-493A-8D68-D3DA47070AD9}"/>
                </a:ext>
              </a:extLst>
            </p:cNvPr>
            <p:cNvGrpSpPr/>
            <p:nvPr/>
          </p:nvGrpSpPr>
          <p:grpSpPr>
            <a:xfrm>
              <a:off x="1489444" y="1411941"/>
              <a:ext cx="4378047" cy="4872262"/>
              <a:chOff x="1489444" y="1411941"/>
              <a:chExt cx="4378047" cy="487226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51C5C97-47BA-4E53-B8D3-DAF55F784B27}"/>
                  </a:ext>
                </a:extLst>
              </p:cNvPr>
              <p:cNvGrpSpPr/>
              <p:nvPr/>
            </p:nvGrpSpPr>
            <p:grpSpPr>
              <a:xfrm>
                <a:off x="1489444" y="1411941"/>
                <a:ext cx="4378047" cy="1295344"/>
                <a:chOff x="1489444" y="1411941"/>
                <a:chExt cx="4378047" cy="1295344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9CE033F-4B26-46C3-A9C9-7464B9AC03E6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4378047" cy="1295344"/>
                  <a:chOff x="1489444" y="1411941"/>
                  <a:chExt cx="4378047" cy="1295344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EC7456B2-F59E-4405-A847-911F3A186DD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444" y="1411941"/>
                    <a:ext cx="1500955" cy="1295344"/>
                    <a:chOff x="4956175" y="3082925"/>
                    <a:chExt cx="927100" cy="800100"/>
                  </a:xfrm>
                </p:grpSpPr>
                <p:sp>
                  <p:nvSpPr>
                    <p:cNvPr id="78" name="Freeform: Shape 77">
                      <a:extLst>
                        <a:ext uri="{FF2B5EF4-FFF2-40B4-BE49-F238E27FC236}">
                          <a16:creationId xmlns:a16="http://schemas.microsoft.com/office/drawing/2014/main" id="{0FE2A6A3-94DE-43B5-BAB8-C94250CDCB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6175" y="3082925"/>
                      <a:ext cx="927100" cy="800100"/>
                    </a:xfrm>
                    <a:custGeom>
                      <a:avLst/>
                      <a:gdLst>
                        <a:gd name="connsiteX0" fmla="*/ 720725 w 927100"/>
                        <a:gd name="connsiteY0" fmla="*/ 12700 h 800100"/>
                        <a:gd name="connsiteX1" fmla="*/ 927100 w 927100"/>
                        <a:gd name="connsiteY1" fmla="*/ 406400 h 800100"/>
                        <a:gd name="connsiteX2" fmla="*/ 723900 w 927100"/>
                        <a:gd name="connsiteY2" fmla="*/ 800100 h 800100"/>
                        <a:gd name="connsiteX3" fmla="*/ 212725 w 927100"/>
                        <a:gd name="connsiteY3" fmla="*/ 800100 h 800100"/>
                        <a:gd name="connsiteX4" fmla="*/ 0 w 927100"/>
                        <a:gd name="connsiteY4" fmla="*/ 403225 h 800100"/>
                        <a:gd name="connsiteX5" fmla="*/ 219075 w 927100"/>
                        <a:gd name="connsiteY5" fmla="*/ 0 h 800100"/>
                        <a:gd name="connsiteX6" fmla="*/ 479425 w 927100"/>
                        <a:gd name="connsiteY6" fmla="*/ 0 h 8001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27100" h="800100">
                          <a:moveTo>
                            <a:pt x="720725" y="12700"/>
                          </a:moveTo>
                          <a:lnTo>
                            <a:pt x="927100" y="406400"/>
                          </a:lnTo>
                          <a:lnTo>
                            <a:pt x="723900" y="800100"/>
                          </a:lnTo>
                          <a:lnTo>
                            <a:pt x="212725" y="800100"/>
                          </a:lnTo>
                          <a:lnTo>
                            <a:pt x="0" y="403225"/>
                          </a:lnTo>
                          <a:lnTo>
                            <a:pt x="219075" y="0"/>
                          </a:lnTo>
                          <a:lnTo>
                            <a:pt x="479425" y="0"/>
                          </a:lnTo>
                        </a:path>
                      </a:pathLst>
                    </a:custGeom>
                    <a:noFill/>
                    <a:ln w="22225">
                      <a:solidFill>
                        <a:schemeClr val="accent1"/>
                      </a:solidFill>
                      <a:tailEnd type="triangle" w="lg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" name="Hexagon 78">
                      <a:extLst>
                        <a:ext uri="{FF2B5EF4-FFF2-40B4-BE49-F238E27FC236}">
                          <a16:creationId xmlns:a16="http://schemas.microsoft.com/office/drawing/2014/main" id="{DDB89ADC-F786-4193-BECC-19C67E300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2987" y="3209925"/>
                      <a:ext cx="633476" cy="546100"/>
                    </a:xfrm>
                    <a:prstGeom prst="hexagon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04E2E494-88BE-40AE-80AE-312007481E88}"/>
                      </a:ext>
                    </a:extLst>
                  </p:cNvPr>
                  <p:cNvSpPr txBox="1"/>
                  <p:nvPr/>
                </p:nvSpPr>
                <p:spPr>
                  <a:xfrm>
                    <a:off x="3228084" y="1743080"/>
                    <a:ext cx="263940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459B0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Georgia" panose="02040502050405020303" pitchFamily="18" charset="0"/>
                        <a:ea typeface="+mn-ea"/>
                        <a:cs typeface="+mn-cs"/>
                      </a:rPr>
                      <a:t>What is Fraud?</a:t>
                    </a:r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404BAEE-CB36-4E10-AF27-F49BBC85DD3E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01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5B230E5-F0DD-4D13-A4FD-94CDE8A6EE36}"/>
                  </a:ext>
                </a:extLst>
              </p:cNvPr>
              <p:cNvGrpSpPr/>
              <p:nvPr/>
            </p:nvGrpSpPr>
            <p:grpSpPr>
              <a:xfrm>
                <a:off x="1489444" y="3200400"/>
                <a:ext cx="1500955" cy="1295344"/>
                <a:chOff x="1489444" y="1411941"/>
                <a:chExt cx="1500955" cy="1295344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4ECD2488-ABD7-4CA3-BB5C-D7AA08AFCC2C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1500955" cy="1295344"/>
                  <a:chOff x="4956175" y="3082925"/>
                  <a:chExt cx="927100" cy="800100"/>
                </a:xfrm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F8FCF1FF-9A50-4348-A285-C0827401CD91}"/>
                      </a:ext>
                    </a:extLst>
                  </p:cNvPr>
                  <p:cNvSpPr/>
                  <p:nvPr/>
                </p:nvSpPr>
                <p:spPr>
                  <a:xfrm>
                    <a:off x="4956175" y="3082925"/>
                    <a:ext cx="927100" cy="800100"/>
                  </a:xfrm>
                  <a:custGeom>
                    <a:avLst/>
                    <a:gdLst>
                      <a:gd name="connsiteX0" fmla="*/ 720725 w 927100"/>
                      <a:gd name="connsiteY0" fmla="*/ 12700 h 800100"/>
                      <a:gd name="connsiteX1" fmla="*/ 927100 w 927100"/>
                      <a:gd name="connsiteY1" fmla="*/ 406400 h 800100"/>
                      <a:gd name="connsiteX2" fmla="*/ 723900 w 927100"/>
                      <a:gd name="connsiteY2" fmla="*/ 800100 h 800100"/>
                      <a:gd name="connsiteX3" fmla="*/ 212725 w 927100"/>
                      <a:gd name="connsiteY3" fmla="*/ 800100 h 800100"/>
                      <a:gd name="connsiteX4" fmla="*/ 0 w 927100"/>
                      <a:gd name="connsiteY4" fmla="*/ 403225 h 800100"/>
                      <a:gd name="connsiteX5" fmla="*/ 219075 w 927100"/>
                      <a:gd name="connsiteY5" fmla="*/ 0 h 800100"/>
                      <a:gd name="connsiteX6" fmla="*/ 479425 w 927100"/>
                      <a:gd name="connsiteY6" fmla="*/ 0 h 80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100" h="800100">
                        <a:moveTo>
                          <a:pt x="720725" y="12700"/>
                        </a:moveTo>
                        <a:lnTo>
                          <a:pt x="927100" y="406400"/>
                        </a:lnTo>
                        <a:lnTo>
                          <a:pt x="723900" y="800100"/>
                        </a:lnTo>
                        <a:lnTo>
                          <a:pt x="212725" y="800100"/>
                        </a:lnTo>
                        <a:lnTo>
                          <a:pt x="0" y="403225"/>
                        </a:lnTo>
                        <a:lnTo>
                          <a:pt x="219075" y="0"/>
                        </a:lnTo>
                        <a:lnTo>
                          <a:pt x="479425" y="0"/>
                        </a:lnTo>
                      </a:path>
                    </a:pathLst>
                  </a:custGeom>
                  <a:noFill/>
                  <a:ln w="22225">
                    <a:solidFill>
                      <a:schemeClr val="accent1"/>
                    </a:solidFill>
                    <a:tailEnd type="triangle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Hexagon 70">
                    <a:extLst>
                      <a:ext uri="{FF2B5EF4-FFF2-40B4-BE49-F238E27FC236}">
                        <a16:creationId xmlns:a16="http://schemas.microsoft.com/office/drawing/2014/main" id="{37DD07D4-335F-4B30-894E-0E9ABFB50361}"/>
                      </a:ext>
                    </a:extLst>
                  </p:cNvPr>
                  <p:cNvSpPr/>
                  <p:nvPr/>
                </p:nvSpPr>
                <p:spPr>
                  <a:xfrm>
                    <a:off x="5102987" y="3209925"/>
                    <a:ext cx="633476" cy="546100"/>
                  </a:xfrm>
                  <a:prstGeom prst="hexag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4836475-F87B-4361-9AA3-6B14DD95D863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02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98D5B16-1BF6-42C2-ACC1-1FFDFD39DF92}"/>
                  </a:ext>
                </a:extLst>
              </p:cNvPr>
              <p:cNvGrpSpPr/>
              <p:nvPr/>
            </p:nvGrpSpPr>
            <p:grpSpPr>
              <a:xfrm>
                <a:off x="1489444" y="4988859"/>
                <a:ext cx="1500955" cy="1295344"/>
                <a:chOff x="1489444" y="1411941"/>
                <a:chExt cx="1500955" cy="129534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9A2044F8-5EB4-4DDB-99A2-EE1CC79262DD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1500955" cy="1295344"/>
                  <a:chOff x="4956175" y="3082925"/>
                  <a:chExt cx="927100" cy="800100"/>
                </a:xfrm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D18B8393-54F8-427C-A4E6-17A2B5218534}"/>
                      </a:ext>
                    </a:extLst>
                  </p:cNvPr>
                  <p:cNvSpPr/>
                  <p:nvPr/>
                </p:nvSpPr>
                <p:spPr>
                  <a:xfrm>
                    <a:off x="4956175" y="3082925"/>
                    <a:ext cx="927100" cy="800100"/>
                  </a:xfrm>
                  <a:custGeom>
                    <a:avLst/>
                    <a:gdLst>
                      <a:gd name="connsiteX0" fmla="*/ 720725 w 927100"/>
                      <a:gd name="connsiteY0" fmla="*/ 12700 h 800100"/>
                      <a:gd name="connsiteX1" fmla="*/ 927100 w 927100"/>
                      <a:gd name="connsiteY1" fmla="*/ 406400 h 800100"/>
                      <a:gd name="connsiteX2" fmla="*/ 723900 w 927100"/>
                      <a:gd name="connsiteY2" fmla="*/ 800100 h 800100"/>
                      <a:gd name="connsiteX3" fmla="*/ 212725 w 927100"/>
                      <a:gd name="connsiteY3" fmla="*/ 800100 h 800100"/>
                      <a:gd name="connsiteX4" fmla="*/ 0 w 927100"/>
                      <a:gd name="connsiteY4" fmla="*/ 403225 h 800100"/>
                      <a:gd name="connsiteX5" fmla="*/ 219075 w 927100"/>
                      <a:gd name="connsiteY5" fmla="*/ 0 h 800100"/>
                      <a:gd name="connsiteX6" fmla="*/ 479425 w 927100"/>
                      <a:gd name="connsiteY6" fmla="*/ 0 h 80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100" h="800100">
                        <a:moveTo>
                          <a:pt x="720725" y="12700"/>
                        </a:moveTo>
                        <a:lnTo>
                          <a:pt x="927100" y="406400"/>
                        </a:lnTo>
                        <a:lnTo>
                          <a:pt x="723900" y="800100"/>
                        </a:lnTo>
                        <a:lnTo>
                          <a:pt x="212725" y="800100"/>
                        </a:lnTo>
                        <a:lnTo>
                          <a:pt x="0" y="403225"/>
                        </a:lnTo>
                        <a:lnTo>
                          <a:pt x="219075" y="0"/>
                        </a:lnTo>
                        <a:lnTo>
                          <a:pt x="479425" y="0"/>
                        </a:lnTo>
                      </a:path>
                    </a:pathLst>
                  </a:custGeom>
                  <a:noFill/>
                  <a:ln w="22225">
                    <a:solidFill>
                      <a:schemeClr val="accent1"/>
                    </a:solidFill>
                    <a:tailEnd type="triangle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3" name="Hexagon 62">
                    <a:extLst>
                      <a:ext uri="{FF2B5EF4-FFF2-40B4-BE49-F238E27FC236}">
                        <a16:creationId xmlns:a16="http://schemas.microsoft.com/office/drawing/2014/main" id="{AC42622E-8F47-457C-BDFE-B9339605799F}"/>
                      </a:ext>
                    </a:extLst>
                  </p:cNvPr>
                  <p:cNvSpPr/>
                  <p:nvPr/>
                </p:nvSpPr>
                <p:spPr>
                  <a:xfrm>
                    <a:off x="5102987" y="3209925"/>
                    <a:ext cx="633476" cy="546100"/>
                  </a:xfrm>
                  <a:prstGeom prst="hexag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33FD1F2-98C4-4821-BB18-56D1C26535C7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03</a:t>
                  </a: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1DA7E7-7385-46DB-982A-28E8B1A5362F}"/>
                </a:ext>
              </a:extLst>
            </p:cNvPr>
            <p:cNvGrpSpPr/>
            <p:nvPr/>
          </p:nvGrpSpPr>
          <p:grpSpPr>
            <a:xfrm>
              <a:off x="6854820" y="1411941"/>
              <a:ext cx="1500955" cy="4872262"/>
              <a:chOff x="1489444" y="1411941"/>
              <a:chExt cx="1500955" cy="487226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226ACAE-2F72-4508-ABF0-3EC3C3B4724D}"/>
                  </a:ext>
                </a:extLst>
              </p:cNvPr>
              <p:cNvGrpSpPr/>
              <p:nvPr/>
            </p:nvGrpSpPr>
            <p:grpSpPr>
              <a:xfrm>
                <a:off x="1489444" y="1411941"/>
                <a:ext cx="1500955" cy="1295344"/>
                <a:chOff x="1489444" y="1411941"/>
                <a:chExt cx="1500955" cy="1295344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EB226F7-D5F5-42EB-A279-98E70DCE8D28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1500955" cy="1295344"/>
                  <a:chOff x="4956175" y="3082925"/>
                  <a:chExt cx="927100" cy="800100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88B4108C-AE8C-4383-BEC2-06E5081ED164}"/>
                      </a:ext>
                    </a:extLst>
                  </p:cNvPr>
                  <p:cNvSpPr/>
                  <p:nvPr/>
                </p:nvSpPr>
                <p:spPr>
                  <a:xfrm>
                    <a:off x="4956175" y="3082925"/>
                    <a:ext cx="927100" cy="800100"/>
                  </a:xfrm>
                  <a:custGeom>
                    <a:avLst/>
                    <a:gdLst>
                      <a:gd name="connsiteX0" fmla="*/ 720725 w 927100"/>
                      <a:gd name="connsiteY0" fmla="*/ 12700 h 800100"/>
                      <a:gd name="connsiteX1" fmla="*/ 927100 w 927100"/>
                      <a:gd name="connsiteY1" fmla="*/ 406400 h 800100"/>
                      <a:gd name="connsiteX2" fmla="*/ 723900 w 927100"/>
                      <a:gd name="connsiteY2" fmla="*/ 800100 h 800100"/>
                      <a:gd name="connsiteX3" fmla="*/ 212725 w 927100"/>
                      <a:gd name="connsiteY3" fmla="*/ 800100 h 800100"/>
                      <a:gd name="connsiteX4" fmla="*/ 0 w 927100"/>
                      <a:gd name="connsiteY4" fmla="*/ 403225 h 800100"/>
                      <a:gd name="connsiteX5" fmla="*/ 219075 w 927100"/>
                      <a:gd name="connsiteY5" fmla="*/ 0 h 800100"/>
                      <a:gd name="connsiteX6" fmla="*/ 479425 w 927100"/>
                      <a:gd name="connsiteY6" fmla="*/ 0 h 80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100" h="800100">
                        <a:moveTo>
                          <a:pt x="720725" y="12700"/>
                        </a:moveTo>
                        <a:lnTo>
                          <a:pt x="927100" y="406400"/>
                        </a:lnTo>
                        <a:lnTo>
                          <a:pt x="723900" y="800100"/>
                        </a:lnTo>
                        <a:lnTo>
                          <a:pt x="212725" y="800100"/>
                        </a:lnTo>
                        <a:lnTo>
                          <a:pt x="0" y="403225"/>
                        </a:lnTo>
                        <a:lnTo>
                          <a:pt x="219075" y="0"/>
                        </a:lnTo>
                        <a:lnTo>
                          <a:pt x="479425" y="0"/>
                        </a:lnTo>
                      </a:path>
                    </a:pathLst>
                  </a:custGeom>
                  <a:noFill/>
                  <a:ln w="22225">
                    <a:solidFill>
                      <a:schemeClr val="accent1"/>
                    </a:solidFill>
                    <a:tailEnd type="triangle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Hexagon 51">
                    <a:extLst>
                      <a:ext uri="{FF2B5EF4-FFF2-40B4-BE49-F238E27FC236}">
                        <a16:creationId xmlns:a16="http://schemas.microsoft.com/office/drawing/2014/main" id="{9F23907E-8BDD-4FEE-9F4E-4367C46FECC3}"/>
                      </a:ext>
                    </a:extLst>
                  </p:cNvPr>
                  <p:cNvSpPr/>
                  <p:nvPr/>
                </p:nvSpPr>
                <p:spPr>
                  <a:xfrm>
                    <a:off x="5102987" y="3209925"/>
                    <a:ext cx="633476" cy="546100"/>
                  </a:xfrm>
                  <a:prstGeom prst="hexag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A7E0F06-A9A9-4011-86DE-6CA50C75ABA2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04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7BA624A-16B9-4CEB-AE91-3F47CB4B7F4B}"/>
                  </a:ext>
                </a:extLst>
              </p:cNvPr>
              <p:cNvGrpSpPr/>
              <p:nvPr/>
            </p:nvGrpSpPr>
            <p:grpSpPr>
              <a:xfrm>
                <a:off x="1489444" y="3200400"/>
                <a:ext cx="1500955" cy="1295344"/>
                <a:chOff x="1489444" y="1411941"/>
                <a:chExt cx="1500955" cy="1295344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5BB301DE-95B2-4C5A-B589-5D19AEB1F84C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1500955" cy="1295344"/>
                  <a:chOff x="4956175" y="3082925"/>
                  <a:chExt cx="927100" cy="800100"/>
                </a:xfrm>
              </p:grpSpPr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E24AED53-E37E-48C1-827A-83DBBA093D8F}"/>
                      </a:ext>
                    </a:extLst>
                  </p:cNvPr>
                  <p:cNvSpPr/>
                  <p:nvPr/>
                </p:nvSpPr>
                <p:spPr>
                  <a:xfrm>
                    <a:off x="4956175" y="3082925"/>
                    <a:ext cx="927100" cy="800100"/>
                  </a:xfrm>
                  <a:custGeom>
                    <a:avLst/>
                    <a:gdLst>
                      <a:gd name="connsiteX0" fmla="*/ 720725 w 927100"/>
                      <a:gd name="connsiteY0" fmla="*/ 12700 h 800100"/>
                      <a:gd name="connsiteX1" fmla="*/ 927100 w 927100"/>
                      <a:gd name="connsiteY1" fmla="*/ 406400 h 800100"/>
                      <a:gd name="connsiteX2" fmla="*/ 723900 w 927100"/>
                      <a:gd name="connsiteY2" fmla="*/ 800100 h 800100"/>
                      <a:gd name="connsiteX3" fmla="*/ 212725 w 927100"/>
                      <a:gd name="connsiteY3" fmla="*/ 800100 h 800100"/>
                      <a:gd name="connsiteX4" fmla="*/ 0 w 927100"/>
                      <a:gd name="connsiteY4" fmla="*/ 403225 h 800100"/>
                      <a:gd name="connsiteX5" fmla="*/ 219075 w 927100"/>
                      <a:gd name="connsiteY5" fmla="*/ 0 h 800100"/>
                      <a:gd name="connsiteX6" fmla="*/ 479425 w 927100"/>
                      <a:gd name="connsiteY6" fmla="*/ 0 h 80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100" h="800100">
                        <a:moveTo>
                          <a:pt x="720725" y="12700"/>
                        </a:moveTo>
                        <a:lnTo>
                          <a:pt x="927100" y="406400"/>
                        </a:lnTo>
                        <a:lnTo>
                          <a:pt x="723900" y="800100"/>
                        </a:lnTo>
                        <a:lnTo>
                          <a:pt x="212725" y="800100"/>
                        </a:lnTo>
                        <a:lnTo>
                          <a:pt x="0" y="403225"/>
                        </a:lnTo>
                        <a:lnTo>
                          <a:pt x="219075" y="0"/>
                        </a:lnTo>
                        <a:lnTo>
                          <a:pt x="479425" y="0"/>
                        </a:lnTo>
                      </a:path>
                    </a:pathLst>
                  </a:custGeom>
                  <a:noFill/>
                  <a:ln w="22225">
                    <a:solidFill>
                      <a:schemeClr val="accent1"/>
                    </a:solidFill>
                    <a:tailEnd type="triangle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Hexagon 43">
                    <a:extLst>
                      <a:ext uri="{FF2B5EF4-FFF2-40B4-BE49-F238E27FC236}">
                        <a16:creationId xmlns:a16="http://schemas.microsoft.com/office/drawing/2014/main" id="{B7D48E87-6F80-40C1-BE86-1235C183E13E}"/>
                      </a:ext>
                    </a:extLst>
                  </p:cNvPr>
                  <p:cNvSpPr/>
                  <p:nvPr/>
                </p:nvSpPr>
                <p:spPr>
                  <a:xfrm>
                    <a:off x="5102987" y="3209925"/>
                    <a:ext cx="633476" cy="546100"/>
                  </a:xfrm>
                  <a:prstGeom prst="hexag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90F49A8-515F-4ECA-91B5-2F3F529F2C1B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05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CA26DF9-35E7-4A7D-B908-8B41B9325D63}"/>
                  </a:ext>
                </a:extLst>
              </p:cNvPr>
              <p:cNvGrpSpPr/>
              <p:nvPr/>
            </p:nvGrpSpPr>
            <p:grpSpPr>
              <a:xfrm>
                <a:off x="1489444" y="4988859"/>
                <a:ext cx="1500955" cy="1295344"/>
                <a:chOff x="1489444" y="1411941"/>
                <a:chExt cx="1500955" cy="1295344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BBCE1081-26A8-4302-9976-7EDEFC1D9CD3}"/>
                    </a:ext>
                  </a:extLst>
                </p:cNvPr>
                <p:cNvGrpSpPr/>
                <p:nvPr/>
              </p:nvGrpSpPr>
              <p:grpSpPr>
                <a:xfrm>
                  <a:off x="1489444" y="1411941"/>
                  <a:ext cx="1500955" cy="1295344"/>
                  <a:chOff x="4956175" y="3082925"/>
                  <a:chExt cx="927100" cy="800100"/>
                </a:xfrm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CCB88DD5-F0A6-42C9-99E4-2C411D909FED}"/>
                      </a:ext>
                    </a:extLst>
                  </p:cNvPr>
                  <p:cNvSpPr/>
                  <p:nvPr/>
                </p:nvSpPr>
                <p:spPr>
                  <a:xfrm>
                    <a:off x="4956175" y="3082925"/>
                    <a:ext cx="927100" cy="800100"/>
                  </a:xfrm>
                  <a:custGeom>
                    <a:avLst/>
                    <a:gdLst>
                      <a:gd name="connsiteX0" fmla="*/ 720725 w 927100"/>
                      <a:gd name="connsiteY0" fmla="*/ 12700 h 800100"/>
                      <a:gd name="connsiteX1" fmla="*/ 927100 w 927100"/>
                      <a:gd name="connsiteY1" fmla="*/ 406400 h 800100"/>
                      <a:gd name="connsiteX2" fmla="*/ 723900 w 927100"/>
                      <a:gd name="connsiteY2" fmla="*/ 800100 h 800100"/>
                      <a:gd name="connsiteX3" fmla="*/ 212725 w 927100"/>
                      <a:gd name="connsiteY3" fmla="*/ 800100 h 800100"/>
                      <a:gd name="connsiteX4" fmla="*/ 0 w 927100"/>
                      <a:gd name="connsiteY4" fmla="*/ 403225 h 800100"/>
                      <a:gd name="connsiteX5" fmla="*/ 219075 w 927100"/>
                      <a:gd name="connsiteY5" fmla="*/ 0 h 800100"/>
                      <a:gd name="connsiteX6" fmla="*/ 479425 w 927100"/>
                      <a:gd name="connsiteY6" fmla="*/ 0 h 80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7100" h="800100">
                        <a:moveTo>
                          <a:pt x="720725" y="12700"/>
                        </a:moveTo>
                        <a:lnTo>
                          <a:pt x="927100" y="406400"/>
                        </a:lnTo>
                        <a:lnTo>
                          <a:pt x="723900" y="800100"/>
                        </a:lnTo>
                        <a:lnTo>
                          <a:pt x="212725" y="800100"/>
                        </a:lnTo>
                        <a:lnTo>
                          <a:pt x="0" y="403225"/>
                        </a:lnTo>
                        <a:lnTo>
                          <a:pt x="219075" y="0"/>
                        </a:lnTo>
                        <a:lnTo>
                          <a:pt x="479425" y="0"/>
                        </a:lnTo>
                      </a:path>
                    </a:pathLst>
                  </a:custGeom>
                  <a:noFill/>
                  <a:ln w="22225">
                    <a:solidFill>
                      <a:schemeClr val="accent1"/>
                    </a:solidFill>
                    <a:tailEnd type="triangle" w="lg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Hexagon 35">
                    <a:extLst>
                      <a:ext uri="{FF2B5EF4-FFF2-40B4-BE49-F238E27FC236}">
                        <a16:creationId xmlns:a16="http://schemas.microsoft.com/office/drawing/2014/main" id="{6C012554-3166-4D34-8667-FDD7EB41E06C}"/>
                      </a:ext>
                    </a:extLst>
                  </p:cNvPr>
                  <p:cNvSpPr/>
                  <p:nvPr/>
                </p:nvSpPr>
                <p:spPr>
                  <a:xfrm>
                    <a:off x="5102987" y="3209925"/>
                    <a:ext cx="633476" cy="546100"/>
                  </a:xfrm>
                  <a:prstGeom prst="hexagon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F9A870F-21DE-40F0-B328-5F70147C0F67}"/>
                    </a:ext>
                  </a:extLst>
                </p:cNvPr>
                <p:cNvSpPr txBox="1"/>
                <p:nvPr/>
              </p:nvSpPr>
              <p:spPr>
                <a:xfrm>
                  <a:off x="1830538" y="1739964"/>
                  <a:ext cx="81876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Georgia Pro Cond" panose="02040506050405020303" pitchFamily="18" charset="0"/>
                      <a:ea typeface="+mn-ea"/>
                      <a:cs typeface="+mn-cs"/>
                    </a:rPr>
                    <a:t>06</a:t>
                  </a:r>
                </a:p>
              </p:txBody>
            </p:sp>
          </p:grp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3890E5-ED37-4391-B10F-D19894EF1836}"/>
              </a:ext>
            </a:extLst>
          </p:cNvPr>
          <p:cNvSpPr/>
          <p:nvPr/>
        </p:nvSpPr>
        <p:spPr>
          <a:xfrm>
            <a:off x="0" y="-5847"/>
            <a:ext cx="12192000" cy="6608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D1B331-6736-4E1B-8A75-7141B15EC012}"/>
              </a:ext>
            </a:extLst>
          </p:cNvPr>
          <p:cNvSpPr txBox="1"/>
          <p:nvPr/>
        </p:nvSpPr>
        <p:spPr>
          <a:xfrm>
            <a:off x="80682" y="3860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Agenda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D6C6F8-D221-4531-99F4-B21DB1B65D2A}"/>
              </a:ext>
            </a:extLst>
          </p:cNvPr>
          <p:cNvSpPr txBox="1"/>
          <p:nvPr/>
        </p:nvSpPr>
        <p:spPr>
          <a:xfrm>
            <a:off x="2909941" y="3571412"/>
            <a:ext cx="3186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9B0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Top 5 Scams of 2021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FC14C7-CCE5-4C31-9E11-1F132B584E7B}"/>
              </a:ext>
            </a:extLst>
          </p:cNvPr>
          <p:cNvSpPr txBox="1"/>
          <p:nvPr/>
        </p:nvSpPr>
        <p:spPr>
          <a:xfrm>
            <a:off x="2909941" y="5192598"/>
            <a:ext cx="318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9B0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Why Fraud Detection Important?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73539E4-78FF-4342-9CED-33AA774ADA7C}"/>
              </a:ext>
            </a:extLst>
          </p:cNvPr>
          <p:cNvSpPr txBox="1"/>
          <p:nvPr/>
        </p:nvSpPr>
        <p:spPr>
          <a:xfrm>
            <a:off x="8275318" y="1624436"/>
            <a:ext cx="3186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9B0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Problem Statement &amp; Proposed Approach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E4A79A-31C8-41C5-B9A3-82C6F357C0EC}"/>
              </a:ext>
            </a:extLst>
          </p:cNvPr>
          <p:cNvSpPr txBox="1"/>
          <p:nvPr/>
        </p:nvSpPr>
        <p:spPr>
          <a:xfrm>
            <a:off x="8275318" y="3541508"/>
            <a:ext cx="362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9B0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Dataset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12DB2D-094E-4CBF-90BD-7348114793D3}"/>
              </a:ext>
            </a:extLst>
          </p:cNvPr>
          <p:cNvSpPr txBox="1"/>
          <p:nvPr/>
        </p:nvSpPr>
        <p:spPr>
          <a:xfrm>
            <a:off x="8275318" y="5174092"/>
            <a:ext cx="362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459B0">
                    <a:lumMod val="75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Exploratory Data Analysis &amp;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688159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K-Nearest Neighbors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1939601" y="4586615"/>
            <a:ext cx="1138578" cy="1049269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2" idx="3"/>
            <a:endCxn id="18" idx="2"/>
          </p:cNvCxnSpPr>
          <p:nvPr/>
        </p:nvCxnSpPr>
        <p:spPr>
          <a:xfrm flipV="1">
            <a:off x="8159429" y="4489308"/>
            <a:ext cx="1653983" cy="1191231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FE9B153-81EC-445E-9F0D-57C9D3E5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25" y="4647762"/>
            <a:ext cx="5125904" cy="2065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129257-85FD-4954-8718-39026238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77" y="622220"/>
            <a:ext cx="4379069" cy="3867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49693A-6CCC-43E1-A9F5-A549FF7E7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54" y="647000"/>
            <a:ext cx="4498693" cy="3921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755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Deep learning (ANN)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rot="16200000" flipH="1">
            <a:off x="1967605" y="4582487"/>
            <a:ext cx="1177462" cy="1018641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>
          <a:xfrm flipV="1">
            <a:off x="8730611" y="4604176"/>
            <a:ext cx="1157721" cy="1076363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03E14AB-CC40-4240-8153-B6866970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" y="543147"/>
            <a:ext cx="3932667" cy="3959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9AC54B-9767-4D59-A54E-F7890A462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657" y="5185493"/>
            <a:ext cx="5664954" cy="990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8536AC-0B10-4AB7-9B5F-F1DAC969A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992" y="682416"/>
            <a:ext cx="3916680" cy="3921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69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Deep learning (ANN)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21" idx="2"/>
            <a:endCxn id="19" idx="1"/>
          </p:cNvCxnSpPr>
          <p:nvPr/>
        </p:nvCxnSpPr>
        <p:spPr>
          <a:xfrm rot="16200000" flipH="1">
            <a:off x="2150490" y="4765371"/>
            <a:ext cx="572995" cy="1257339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19" idx="3"/>
            <a:endCxn id="14" idx="2"/>
          </p:cNvCxnSpPr>
          <p:nvPr/>
        </p:nvCxnSpPr>
        <p:spPr>
          <a:xfrm flipV="1">
            <a:off x="8730611" y="5021118"/>
            <a:ext cx="1215385" cy="659421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9AC54B-9767-4D59-A54E-F7890A462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57" y="5185493"/>
            <a:ext cx="5664954" cy="990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31F990-F49F-4810-B459-D9D7D0D8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168" y="164375"/>
            <a:ext cx="3529656" cy="4856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A45ABC-CCF3-4908-820E-5BCB897EA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7" y="570761"/>
            <a:ext cx="3050382" cy="45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3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Deep learning (CNN)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14" idx="2"/>
            <a:endCxn id="21" idx="1"/>
          </p:cNvCxnSpPr>
          <p:nvPr/>
        </p:nvCxnSpPr>
        <p:spPr>
          <a:xfrm rot="16200000" flipH="1">
            <a:off x="2227036" y="4506244"/>
            <a:ext cx="1092706" cy="1390472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7237405" y="4595651"/>
            <a:ext cx="2416340" cy="1152182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62B8012-90EC-4F3C-9B3F-0188E3C2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9" y="741935"/>
            <a:ext cx="3849767" cy="3913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426BE4-0310-4BAE-88C0-21ACB6C94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625" y="4732786"/>
            <a:ext cx="3768780" cy="2030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155616-A35D-40DB-B202-DE524F728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025" y="343691"/>
            <a:ext cx="4155440" cy="4251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851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Deep learning (CNN)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EF41A8-644E-461F-96AC-5506959365ED}"/>
              </a:ext>
            </a:extLst>
          </p:cNvPr>
          <p:cNvCxnSpPr>
            <a:cxnSpLocks/>
            <a:stCxn id="20" idx="2"/>
            <a:endCxn id="22" idx="1"/>
          </p:cNvCxnSpPr>
          <p:nvPr/>
        </p:nvCxnSpPr>
        <p:spPr>
          <a:xfrm rot="16200000" flipH="1">
            <a:off x="2569219" y="4427102"/>
            <a:ext cx="595544" cy="1911327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2">
            <a:extLst>
              <a:ext uri="{FF2B5EF4-FFF2-40B4-BE49-F238E27FC236}">
                <a16:creationId xmlns:a16="http://schemas.microsoft.com/office/drawing/2014/main" id="{7E52B7C6-8CCD-49BD-B394-597A7D82FBF1}"/>
              </a:ext>
            </a:extLst>
          </p:cNvPr>
          <p:cNvCxnSpPr>
            <a:cxnSpLocks/>
            <a:stCxn id="22" idx="3"/>
            <a:endCxn id="18" idx="2"/>
          </p:cNvCxnSpPr>
          <p:nvPr/>
        </p:nvCxnSpPr>
        <p:spPr>
          <a:xfrm flipV="1">
            <a:off x="7591435" y="4982144"/>
            <a:ext cx="2354561" cy="698394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5C642CC-EACB-4FA3-8BB8-39E070DD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126" y="333944"/>
            <a:ext cx="3253740" cy="464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D00A89-7933-4B0B-9992-5B77AD31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89" y="656221"/>
            <a:ext cx="3083877" cy="44287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64751D-EAE0-4095-94FF-FC55C7967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655" y="4665491"/>
            <a:ext cx="3768780" cy="2030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5135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EA14C-8C66-4EC7-B893-28AF3FEC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24" r="1" b="7936"/>
          <a:stretch/>
        </p:blipFill>
        <p:spPr>
          <a:xfrm>
            <a:off x="0" y="0"/>
            <a:ext cx="12196243" cy="6876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890E5-ED37-4391-B10F-D19894EF1836}"/>
              </a:ext>
            </a:extLst>
          </p:cNvPr>
          <p:cNvSpPr/>
          <p:nvPr/>
        </p:nvSpPr>
        <p:spPr>
          <a:xfrm>
            <a:off x="0" y="3188766"/>
            <a:ext cx="12192000" cy="6608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D1B331-6736-4E1B-8A75-7141B15EC012}"/>
              </a:ext>
            </a:extLst>
          </p:cNvPr>
          <p:cNvSpPr txBox="1"/>
          <p:nvPr/>
        </p:nvSpPr>
        <p:spPr>
          <a:xfrm>
            <a:off x="161704" y="322668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Model Evaluation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0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7384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Training Vs Testing Accuracy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64D848-0F48-48C7-B0DB-559CDBB6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51" y="723539"/>
            <a:ext cx="6643097" cy="5741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22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7384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Training Vs Testing Loss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6158A3-6B76-45CA-8309-7311AA59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10" y="814543"/>
            <a:ext cx="6540661" cy="5913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086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7384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Precision Class 1 Vs 0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EC6FEB-8859-43F6-89AF-2A6DEE8F8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73" y="649791"/>
            <a:ext cx="6691132" cy="6049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5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7384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Recall Class 1 Vs 0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BC32F7-BEA3-4389-9044-E73540661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945" y="684935"/>
            <a:ext cx="6610109" cy="5976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69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What is Fraud?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9D52E-07B9-4CDE-A7A3-7C317AFB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60" y="1005630"/>
            <a:ext cx="9693480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6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7384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ROC AUC Training Vs Testing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A73D7F-7CE3-449A-BE1B-026123CB2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64" y="768022"/>
            <a:ext cx="6471213" cy="58510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263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EA14C-8C66-4EC7-B893-28AF3FEC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24" r="1" b="7936"/>
          <a:stretch/>
        </p:blipFill>
        <p:spPr>
          <a:xfrm>
            <a:off x="0" y="0"/>
            <a:ext cx="12196243" cy="6876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890E5-ED37-4391-B10F-D19894EF1836}"/>
              </a:ext>
            </a:extLst>
          </p:cNvPr>
          <p:cNvSpPr/>
          <p:nvPr/>
        </p:nvSpPr>
        <p:spPr>
          <a:xfrm>
            <a:off x="0" y="3188766"/>
            <a:ext cx="12192000" cy="6608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D1B331-6736-4E1B-8A75-7141B15EC012}"/>
              </a:ext>
            </a:extLst>
          </p:cNvPr>
          <p:cNvSpPr txBox="1"/>
          <p:nvPr/>
        </p:nvSpPr>
        <p:spPr>
          <a:xfrm>
            <a:off x="161704" y="322668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Final Candidate Algorithms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178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635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Evaluation Matrix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2BCDD-36B4-42DE-A444-A99330244F9E}"/>
              </a:ext>
            </a:extLst>
          </p:cNvPr>
          <p:cNvSpPr txBox="1"/>
          <p:nvPr/>
        </p:nvSpPr>
        <p:spPr>
          <a:xfrm>
            <a:off x="327349" y="4146734"/>
            <a:ext cx="6621682" cy="247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900"/>
              </a:spcAft>
            </a:pPr>
            <a:r>
              <a:rPr lang="en-US" sz="2800" dirty="0"/>
              <a:t>Final Candidate Algorithms:</a:t>
            </a:r>
          </a:p>
          <a:p>
            <a:pPr marL="914400" lvl="1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KNN</a:t>
            </a:r>
          </a:p>
          <a:p>
            <a:pPr marL="914400" lvl="1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Logistic Regression</a:t>
            </a:r>
          </a:p>
          <a:p>
            <a:pPr marL="914400" lvl="1" indent="-457200" algn="just">
              <a:lnSpc>
                <a:spcPct val="12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800" dirty="0"/>
              <a:t>Convolutional Neural Networks 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2D068703-538F-4932-92B0-57B384BF1BCD}"/>
              </a:ext>
            </a:extLst>
          </p:cNvPr>
          <p:cNvSpPr/>
          <p:nvPr/>
        </p:nvSpPr>
        <p:spPr>
          <a:xfrm>
            <a:off x="7114532" y="4226785"/>
            <a:ext cx="898313" cy="17447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312C7463-81CF-4984-B816-586F1A03FC4E}"/>
              </a:ext>
            </a:extLst>
          </p:cNvPr>
          <p:cNvSpPr/>
          <p:nvPr/>
        </p:nvSpPr>
        <p:spPr>
          <a:xfrm rot="10800000">
            <a:off x="9428688" y="4226785"/>
            <a:ext cx="898313" cy="17447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10F2F6-4EF7-4368-AE2C-D78961AED3A6}"/>
              </a:ext>
            </a:extLst>
          </p:cNvPr>
          <p:cNvSpPr txBox="1"/>
          <p:nvPr/>
        </p:nvSpPr>
        <p:spPr>
          <a:xfrm>
            <a:off x="6879884" y="5965795"/>
            <a:ext cx="156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Accuracy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1F84C-B374-49E3-B630-CC2E782A70F0}"/>
              </a:ext>
            </a:extLst>
          </p:cNvPr>
          <p:cNvSpPr txBox="1"/>
          <p:nvPr/>
        </p:nvSpPr>
        <p:spPr>
          <a:xfrm>
            <a:off x="8974184" y="5969818"/>
            <a:ext cx="180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Overfitting</a:t>
            </a:r>
            <a:endParaRPr lang="en-IN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6B76CF-7E13-4359-9624-13C8AC0FF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49" t="27207" r="29830" b="55491"/>
          <a:stretch/>
        </p:blipFill>
        <p:spPr bwMode="auto">
          <a:xfrm>
            <a:off x="327349" y="989433"/>
            <a:ext cx="11426786" cy="2998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8513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Why Fraud Detection Important?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8A2828-CB37-49F6-9857-59E54EA4D609}"/>
              </a:ext>
            </a:extLst>
          </p:cNvPr>
          <p:cNvSpPr/>
          <p:nvPr/>
        </p:nvSpPr>
        <p:spPr>
          <a:xfrm>
            <a:off x="5503840" y="4442844"/>
            <a:ext cx="3856976" cy="11241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Global Financial Losses</a:t>
            </a:r>
          </a:p>
          <a:p>
            <a:pPr algn="ctr"/>
            <a:r>
              <a:rPr lang="en-IN" sz="1050" dirty="0"/>
              <a:t>Nilson Report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BCF64D-FD27-4285-A9A9-D53946AD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24" y="4433283"/>
            <a:ext cx="1618916" cy="11432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FA718F-B6F1-429A-A6A2-1FE28C703E63}"/>
              </a:ext>
            </a:extLst>
          </p:cNvPr>
          <p:cNvSpPr/>
          <p:nvPr/>
        </p:nvSpPr>
        <p:spPr>
          <a:xfrm>
            <a:off x="1774520" y="1344358"/>
            <a:ext cx="3663654" cy="11241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Global Increase </a:t>
            </a:r>
          </a:p>
          <a:p>
            <a:pPr algn="ctr"/>
            <a:r>
              <a:rPr lang="en-IN" sz="1050" dirty="0"/>
              <a:t>TransUnion Fraud Trend Q2 report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73AFD-6EA0-48C3-8C25-CDB61CB9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4" y="1334797"/>
            <a:ext cx="1618916" cy="1143255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C2C20C98-E651-4D0F-961F-7418B7DA2748}"/>
              </a:ext>
            </a:extLst>
          </p:cNvPr>
          <p:cNvSpPr/>
          <p:nvPr/>
        </p:nvSpPr>
        <p:spPr>
          <a:xfrm>
            <a:off x="8387875" y="798553"/>
            <a:ext cx="2322935" cy="2227033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200" dirty="0"/>
              <a:t>149.44%</a:t>
            </a:r>
          </a:p>
          <a:p>
            <a:pPr algn="ctr"/>
            <a:r>
              <a:rPr lang="en-IN" dirty="0"/>
              <a:t>Financial Services Globally </a:t>
            </a:r>
          </a:p>
          <a:p>
            <a:pPr algn="ctr"/>
            <a:r>
              <a:rPr lang="en-IN" sz="1100" dirty="0"/>
              <a:t>in first 4 months of 2021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B16D4EBF-BDC4-4521-ABEB-400C9327EF72}"/>
              </a:ext>
            </a:extLst>
          </p:cNvPr>
          <p:cNvSpPr/>
          <p:nvPr/>
        </p:nvSpPr>
        <p:spPr>
          <a:xfrm>
            <a:off x="871116" y="3349505"/>
            <a:ext cx="2322935" cy="2227033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200" dirty="0"/>
              <a:t>217.54%</a:t>
            </a:r>
          </a:p>
          <a:p>
            <a:pPr algn="ctr"/>
            <a:r>
              <a:rPr lang="en-IN" dirty="0"/>
              <a:t>Financial Services Canada</a:t>
            </a:r>
          </a:p>
          <a:p>
            <a:pPr algn="ctr"/>
            <a:r>
              <a:rPr lang="en-IN" sz="1100" dirty="0"/>
              <a:t>in first 4 months of 2021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F14824-A4D4-44CE-8CBE-2FF248AC1FEB}"/>
              </a:ext>
            </a:extLst>
          </p:cNvPr>
          <p:cNvSpPr/>
          <p:nvPr/>
        </p:nvSpPr>
        <p:spPr>
          <a:xfrm>
            <a:off x="5189712" y="755908"/>
            <a:ext cx="2468879" cy="2371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23.82%</a:t>
            </a:r>
          </a:p>
          <a:p>
            <a:pPr algn="ctr"/>
            <a:r>
              <a:rPr lang="en-US" sz="1050" dirty="0"/>
              <a:t>Percent growth when comparing </a:t>
            </a:r>
          </a:p>
          <a:p>
            <a:pPr algn="ctr"/>
            <a:r>
              <a:rPr lang="en-US" sz="1050" dirty="0"/>
              <a:t>the last 4 months of 2020 to the </a:t>
            </a:r>
          </a:p>
          <a:p>
            <a:pPr algn="ctr"/>
            <a:r>
              <a:rPr lang="en-US" sz="1050" dirty="0"/>
              <a:t>first 4 months of 2021</a:t>
            </a:r>
            <a:r>
              <a:rPr lang="en-US" sz="900" dirty="0"/>
              <a:t>.</a:t>
            </a:r>
            <a:endParaRPr lang="en-IN" sz="9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D809E6-77F2-42A4-9BBC-714B4B973BB1}"/>
              </a:ext>
            </a:extLst>
          </p:cNvPr>
          <p:cNvSpPr/>
          <p:nvPr/>
        </p:nvSpPr>
        <p:spPr>
          <a:xfrm>
            <a:off x="9192693" y="3832414"/>
            <a:ext cx="2322935" cy="22357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33.66 B </a:t>
            </a:r>
            <a:r>
              <a:rPr lang="en-IN" sz="2400" dirty="0"/>
              <a:t>in 2022</a:t>
            </a:r>
          </a:p>
        </p:txBody>
      </p:sp>
    </p:spTree>
    <p:extLst>
      <p:ext uri="{BB962C8B-B14F-4D97-AF65-F5344CB8AC3E}">
        <p14:creationId xmlns:p14="http://schemas.microsoft.com/office/powerpoint/2010/main" val="418298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3" y="38604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Problem Statement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AD55E-7B75-4944-B56C-54E48EEA9918}"/>
              </a:ext>
            </a:extLst>
          </p:cNvPr>
          <p:cNvSpPr txBox="1"/>
          <p:nvPr/>
        </p:nvSpPr>
        <p:spPr>
          <a:xfrm>
            <a:off x="379470" y="1050786"/>
            <a:ext cx="4416306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Leverage machine learning   algorithm categorize transaction into fraud vs non-fraud.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52A99B-3696-4551-87B8-073ABF34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224" y="922182"/>
            <a:ext cx="5128260" cy="537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35BCB5-3A0E-4308-ADC4-A9D4FCD3084A}"/>
              </a:ext>
            </a:extLst>
          </p:cNvPr>
          <p:cNvCxnSpPr/>
          <p:nvPr/>
        </p:nvCxnSpPr>
        <p:spPr>
          <a:xfrm>
            <a:off x="5818094" y="842682"/>
            <a:ext cx="0" cy="5674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4587F7-5E09-423B-AB65-216F39454DC5}"/>
              </a:ext>
            </a:extLst>
          </p:cNvPr>
          <p:cNvSpPr txBox="1"/>
          <p:nvPr/>
        </p:nvSpPr>
        <p:spPr>
          <a:xfrm>
            <a:off x="5818094" y="78506"/>
            <a:ext cx="5611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Proposed Approach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4DA7F2-E862-4551-9815-778FF3A0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17" y="3698091"/>
            <a:ext cx="1354208" cy="13542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D10CD9-A86F-462F-8F23-DE6CF9F40B10}"/>
              </a:ext>
            </a:extLst>
          </p:cNvPr>
          <p:cNvSpPr/>
          <p:nvPr/>
        </p:nvSpPr>
        <p:spPr>
          <a:xfrm>
            <a:off x="327349" y="3473823"/>
            <a:ext cx="2014768" cy="85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Non-Fraud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5F0E4-9B23-49CB-969B-9BDB847D56A5}"/>
              </a:ext>
            </a:extLst>
          </p:cNvPr>
          <p:cNvSpPr/>
          <p:nvPr/>
        </p:nvSpPr>
        <p:spPr>
          <a:xfrm>
            <a:off x="3891879" y="4375195"/>
            <a:ext cx="1354206" cy="851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Fraud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DA6013-452E-4303-8361-09CFDAA07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34" y="2707435"/>
            <a:ext cx="952469" cy="9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Dataset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657E0E-E5C4-499D-9571-4499736D0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60693" y="792621"/>
            <a:ext cx="3124471" cy="28729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F259DA-C4E5-43BD-B86A-33FA3CE76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06906" y="814277"/>
            <a:ext cx="8287870" cy="2851333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Kaggle.com(</a:t>
            </a:r>
            <a:r>
              <a:rPr lang="en-US" sz="2800" u="sng" dirty="0">
                <a:solidFill>
                  <a:srgbClr val="D7230D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https://www.kaggle.com/kartik2112/fraud-detection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). </a:t>
            </a:r>
          </a:p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1.8M records and 23 columns</a:t>
            </a:r>
          </a:p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9651 fraud cases</a:t>
            </a:r>
          </a:p>
          <a:p>
            <a:r>
              <a:rPr lang="en-IN" dirty="0"/>
              <a:t>11 Numerical and 12 Categorical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1A973F-01D1-4767-BAA6-8F5836323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2" y="3924406"/>
            <a:ext cx="11914094" cy="26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1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EA14C-8C66-4EC7-B893-28AF3FEC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24" r="1" b="7936"/>
          <a:stretch/>
        </p:blipFill>
        <p:spPr>
          <a:xfrm>
            <a:off x="0" y="0"/>
            <a:ext cx="12196243" cy="6876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890E5-ED37-4391-B10F-D19894EF1836}"/>
              </a:ext>
            </a:extLst>
          </p:cNvPr>
          <p:cNvSpPr/>
          <p:nvPr/>
        </p:nvSpPr>
        <p:spPr>
          <a:xfrm>
            <a:off x="0" y="3188766"/>
            <a:ext cx="12192000" cy="66087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D1B331-6736-4E1B-8A75-7141B15EC012}"/>
              </a:ext>
            </a:extLst>
          </p:cNvPr>
          <p:cNvSpPr txBox="1"/>
          <p:nvPr/>
        </p:nvSpPr>
        <p:spPr>
          <a:xfrm>
            <a:off x="30212" y="322463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Exploratory Data Analysis &amp; Feature Engineering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25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48732654-122D-4DA4-BEBF-C917579557AA}"/>
              </a:ext>
            </a:extLst>
          </p:cNvPr>
          <p:cNvSpPr txBox="1"/>
          <p:nvPr/>
        </p:nvSpPr>
        <p:spPr>
          <a:xfrm>
            <a:off x="80682" y="38604"/>
            <a:ext cx="12048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New Variable – ‘Age’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6F9E6-F745-44E0-AFA0-D15C0644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8" y="684935"/>
            <a:ext cx="7547034" cy="1934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ED96D9-BD66-4F61-B657-17BFE5CC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385" y="2659607"/>
            <a:ext cx="7169579" cy="3933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3A0FBE-C997-4170-8D3E-9C958AEC7518}"/>
              </a:ext>
            </a:extLst>
          </p:cNvPr>
          <p:cNvSpPr txBox="1"/>
          <p:nvPr/>
        </p:nvSpPr>
        <p:spPr>
          <a:xfrm>
            <a:off x="366036" y="3330819"/>
            <a:ext cx="4290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Derived from DOB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see which age group is more vulnerable to fraudulent activities </a:t>
            </a:r>
            <a:endParaRPr lang="en-IN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CB839F-2C4A-42AD-A364-A7C7D0686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51" y="103527"/>
            <a:ext cx="504143" cy="4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</TotalTime>
  <Words>568</Words>
  <Application>Microsoft Office PowerPoint</Application>
  <PresentationFormat>Widescreen</PresentationFormat>
  <Paragraphs>178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Georgia</vt:lpstr>
      <vt:lpstr>Georgia Pro Cond</vt:lpstr>
      <vt:lpstr>muli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gopikas1596@gmail.com</dc:creator>
  <cp:lastModifiedBy>Priyanka Singh</cp:lastModifiedBy>
  <cp:revision>89</cp:revision>
  <dcterms:created xsi:type="dcterms:W3CDTF">2022-03-07T03:48:13Z</dcterms:created>
  <dcterms:modified xsi:type="dcterms:W3CDTF">2022-03-31T01:36:43Z</dcterms:modified>
</cp:coreProperties>
</file>